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4"/>
  </p:sldMasterIdLst>
  <p:notesMasterIdLst>
    <p:notesMasterId r:id="rId42"/>
  </p:notesMasterIdLst>
  <p:sldIdLst>
    <p:sldId id="285" r:id="rId5"/>
    <p:sldId id="287" r:id="rId6"/>
    <p:sldId id="288" r:id="rId7"/>
    <p:sldId id="309" r:id="rId8"/>
    <p:sldId id="289" r:id="rId9"/>
    <p:sldId id="312" r:id="rId10"/>
    <p:sldId id="295" r:id="rId11"/>
    <p:sldId id="319" r:id="rId12"/>
    <p:sldId id="318" r:id="rId13"/>
    <p:sldId id="330" r:id="rId14"/>
    <p:sldId id="313" r:id="rId15"/>
    <p:sldId id="314" r:id="rId16"/>
    <p:sldId id="333" r:id="rId17"/>
    <p:sldId id="334" r:id="rId18"/>
    <p:sldId id="335" r:id="rId19"/>
    <p:sldId id="336" r:id="rId20"/>
    <p:sldId id="337" r:id="rId21"/>
    <p:sldId id="338" r:id="rId22"/>
    <p:sldId id="297" r:id="rId23"/>
    <p:sldId id="310" r:id="rId24"/>
    <p:sldId id="320" r:id="rId25"/>
    <p:sldId id="321" r:id="rId26"/>
    <p:sldId id="329" r:id="rId27"/>
    <p:sldId id="311" r:id="rId28"/>
    <p:sldId id="316" r:id="rId29"/>
    <p:sldId id="317" r:id="rId30"/>
    <p:sldId id="339" r:id="rId31"/>
    <p:sldId id="340" r:id="rId32"/>
    <p:sldId id="341" r:id="rId33"/>
    <p:sldId id="342" r:id="rId34"/>
    <p:sldId id="343" r:id="rId35"/>
    <p:sldId id="344" r:id="rId36"/>
    <p:sldId id="345" r:id="rId37"/>
    <p:sldId id="346" r:id="rId38"/>
    <p:sldId id="347" r:id="rId39"/>
    <p:sldId id="306" r:id="rId40"/>
    <p:sldId id="304" r:id="rId41"/>
  </p:sldIdLst>
  <p:sldSz cx="12192000" cy="6858000"/>
  <p:notesSz cx="6858000" cy="9144000"/>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2F2F"/>
    <a:srgbClr val="2C3E50"/>
    <a:srgbClr val="D51C2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5" autoAdjust="0"/>
    <p:restoredTop sz="76364" autoAdjust="0"/>
  </p:normalViewPr>
  <p:slideViewPr>
    <p:cSldViewPr snapToGrid="0" showGuides="1">
      <p:cViewPr varScale="1">
        <p:scale>
          <a:sx n="70" d="100"/>
          <a:sy n="70" d="100"/>
        </p:scale>
        <p:origin x="690" y="60"/>
      </p:cViewPr>
      <p:guideLst>
        <p:guide orient="horz" pos="2160"/>
        <p:guide pos="3840"/>
      </p:guideLst>
    </p:cSldViewPr>
  </p:slideViewPr>
  <p:outlineViewPr>
    <p:cViewPr>
      <p:scale>
        <a:sx n="33" d="100"/>
        <a:sy n="33" d="100"/>
      </p:scale>
      <p:origin x="0" y="-372"/>
    </p:cViewPr>
  </p:outlin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gs" Target="tags/tag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3013EF-AA46-41D5-93C2-36F7A5EF5D89}" type="datetimeFigureOut">
              <a:rPr lang="zh-CN" altLang="en-US" smtClean="0"/>
              <a:t>2020/11/2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104242-42E4-462F-B9A6-468AC33D61A2}" type="slidenum">
              <a:rPr lang="zh-CN" altLang="en-US" smtClean="0"/>
              <a:t>‹#›</a:t>
            </a:fld>
            <a:endParaRPr lang="zh-CN" altLang="en-US"/>
          </a:p>
        </p:txBody>
      </p:sp>
    </p:spTree>
    <p:extLst>
      <p:ext uri="{BB962C8B-B14F-4D97-AF65-F5344CB8AC3E}">
        <p14:creationId xmlns:p14="http://schemas.microsoft.com/office/powerpoint/2010/main" val="924361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104242-42E4-462F-B9A6-468AC33D61A2}" type="slidenum">
              <a:rPr lang="zh-CN" altLang="en-US" smtClean="0"/>
              <a:t>1</a:t>
            </a:fld>
            <a:endParaRPr lang="zh-CN" altLang="en-US"/>
          </a:p>
        </p:txBody>
      </p:sp>
    </p:spTree>
    <p:extLst>
      <p:ext uri="{BB962C8B-B14F-4D97-AF65-F5344CB8AC3E}">
        <p14:creationId xmlns:p14="http://schemas.microsoft.com/office/powerpoint/2010/main" val="1514020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15</a:t>
            </a:fld>
            <a:endParaRPr lang="zh-CN" altLang="en-US"/>
          </a:p>
        </p:txBody>
      </p:sp>
    </p:spTree>
    <p:extLst>
      <p:ext uri="{BB962C8B-B14F-4D97-AF65-F5344CB8AC3E}">
        <p14:creationId xmlns:p14="http://schemas.microsoft.com/office/powerpoint/2010/main" val="33066412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16</a:t>
            </a:fld>
            <a:endParaRPr lang="zh-CN" altLang="en-US"/>
          </a:p>
        </p:txBody>
      </p:sp>
    </p:spTree>
    <p:extLst>
      <p:ext uri="{BB962C8B-B14F-4D97-AF65-F5344CB8AC3E}">
        <p14:creationId xmlns:p14="http://schemas.microsoft.com/office/powerpoint/2010/main" val="671797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17</a:t>
            </a:fld>
            <a:endParaRPr lang="zh-CN" altLang="en-US"/>
          </a:p>
        </p:txBody>
      </p:sp>
    </p:spTree>
    <p:extLst>
      <p:ext uri="{BB962C8B-B14F-4D97-AF65-F5344CB8AC3E}">
        <p14:creationId xmlns:p14="http://schemas.microsoft.com/office/powerpoint/2010/main" val="25901124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18</a:t>
            </a:fld>
            <a:endParaRPr lang="zh-CN" altLang="en-US"/>
          </a:p>
        </p:txBody>
      </p:sp>
    </p:spTree>
    <p:extLst>
      <p:ext uri="{BB962C8B-B14F-4D97-AF65-F5344CB8AC3E}">
        <p14:creationId xmlns:p14="http://schemas.microsoft.com/office/powerpoint/2010/main" val="20482356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Wingdings" pitchFamily="2" charset="2"/>
              <a:buChar char="v"/>
            </a:pP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Đóng</a:t>
            </a:r>
            <a:r>
              <a:rPr lang="en-US" dirty="0" smtClean="0">
                <a:latin typeface="Times New Roman" pitchFamily="18" charset="0"/>
                <a:cs typeface="Times New Roman" pitchFamily="18" charset="0"/>
              </a:rPr>
              <a:t> file:</a:t>
            </a:r>
          </a:p>
          <a:p>
            <a:pPr>
              <a:buFont typeface="Wingdings" pitchFamily="2" charset="2"/>
              <a:buChar char="v"/>
            </a:pPr>
            <a:r>
              <a:rPr lang="en-US" dirty="0" smtClean="0">
                <a:latin typeface="Times New Roman" pitchFamily="18" charset="0"/>
                <a:cs typeface="Times New Roman" pitchFamily="18" charset="0"/>
              </a:rPr>
              <a:t>    - </a:t>
            </a:r>
            <a:r>
              <a:rPr lang="en-US" dirty="0" err="1" smtClean="0">
                <a:latin typeface="Times New Roman" pitchFamily="18" charset="0"/>
                <a:cs typeface="Times New Roman" pitchFamily="18" charset="0"/>
              </a:rPr>
              <a:t>Khi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hoàn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thành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các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thao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tác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thì</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cần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đóng</a:t>
            </a:r>
            <a:r>
              <a:rPr lang="en-US" dirty="0" smtClean="0">
                <a:latin typeface="Times New Roman" pitchFamily="18" charset="0"/>
                <a:cs typeface="Times New Roman" pitchFamily="18" charset="0"/>
              </a:rPr>
              <a:t> file </a:t>
            </a:r>
            <a:r>
              <a:rPr lang="en-US" dirty="0" err="1" smtClean="0">
                <a:latin typeface="Times New Roman" pitchFamily="18" charset="0"/>
                <a:cs typeface="Times New Roman" pitchFamily="18" charset="0"/>
              </a:rPr>
              <a:t>đúng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cách</a:t>
            </a:r>
            <a:endParaRPr lang="en-US" dirty="0" smtClean="0">
              <a:latin typeface="Times New Roman" pitchFamily="18" charset="0"/>
              <a:cs typeface="Times New Roman" pitchFamily="18" charset="0"/>
            </a:endParaRPr>
          </a:p>
          <a:p>
            <a:pPr>
              <a:buFont typeface="Wingdings" pitchFamily="2" charset="2"/>
              <a:buChar char="v"/>
            </a:pPr>
            <a:r>
              <a:rPr lang="en-US" dirty="0" smtClean="0">
                <a:latin typeface="Times New Roman" pitchFamily="18" charset="0"/>
                <a:cs typeface="Times New Roman" pitchFamily="18" charset="0"/>
              </a:rPr>
              <a:t>    - </a:t>
            </a:r>
            <a:r>
              <a:rPr lang="en-US" dirty="0" err="1" smtClean="0">
                <a:latin typeface="Times New Roman" pitchFamily="18" charset="0"/>
                <a:cs typeface="Times New Roman" pitchFamily="18" charset="0"/>
              </a:rPr>
              <a:t>Đóng</a:t>
            </a:r>
            <a:r>
              <a:rPr lang="en-US" dirty="0" smtClean="0">
                <a:latin typeface="Times New Roman" pitchFamily="18" charset="0"/>
                <a:cs typeface="Times New Roman" pitchFamily="18" charset="0"/>
              </a:rPr>
              <a:t> file </a:t>
            </a:r>
            <a:r>
              <a:rPr lang="en-US" dirty="0" err="1" smtClean="0">
                <a:latin typeface="Times New Roman" pitchFamily="18" charset="0"/>
                <a:cs typeface="Times New Roman" pitchFamily="18" charset="0"/>
              </a:rPr>
              <a:t>để</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giải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phóng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các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tài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nguyên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gắn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với</a:t>
            </a:r>
            <a:r>
              <a:rPr lang="en-US" dirty="0" smtClean="0">
                <a:latin typeface="Times New Roman" pitchFamily="18" charset="0"/>
                <a:cs typeface="Times New Roman" pitchFamily="18" charset="0"/>
              </a:rPr>
              <a:t> file</a:t>
            </a:r>
          </a:p>
          <a:p>
            <a:pPr>
              <a:buFont typeface="Wingdings" pitchFamily="2" charset="2"/>
              <a:buChar char="v"/>
            </a:pPr>
            <a:r>
              <a:rPr lang="en-US" dirty="0" smtClean="0">
                <a:latin typeface="Times New Roman" pitchFamily="18" charset="0"/>
                <a:cs typeface="Times New Roman" pitchFamily="18" charset="0"/>
              </a:rPr>
              <a:t>    - </a:t>
            </a:r>
            <a:r>
              <a:rPr lang="en-US" dirty="0" err="1" smtClean="0">
                <a:latin typeface="Times New Roman" pitchFamily="18" charset="0"/>
                <a:cs typeface="Times New Roman" pitchFamily="18" charset="0"/>
              </a:rPr>
              <a:t>Hàm</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dùng</a:t>
            </a:r>
            <a:r>
              <a:rPr lang="en-US" dirty="0" smtClean="0">
                <a:latin typeface="Times New Roman" pitchFamily="18" charset="0"/>
                <a:cs typeface="Times New Roman" pitchFamily="18" charset="0"/>
              </a:rPr>
              <a:t> close()</a:t>
            </a:r>
          </a:p>
          <a:p>
            <a:pPr>
              <a:buFont typeface="Wingdings" pitchFamily="2" charset="2"/>
              <a:buChar char="v"/>
            </a:pPr>
            <a:r>
              <a:rPr lang="en-US" dirty="0" smtClean="0">
                <a:latin typeface="Times New Roman" pitchFamily="18" charset="0"/>
                <a:cs typeface="Times New Roman" pitchFamily="18" charset="0"/>
              </a:rPr>
              <a:t>"""</a:t>
            </a:r>
          </a:p>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20</a:t>
            </a:fld>
            <a:endParaRPr lang="zh-CN" altLang="en-US"/>
          </a:p>
        </p:txBody>
      </p:sp>
    </p:spTree>
    <p:extLst>
      <p:ext uri="{BB962C8B-B14F-4D97-AF65-F5344CB8AC3E}">
        <p14:creationId xmlns:p14="http://schemas.microsoft.com/office/powerpoint/2010/main" val="2145215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21</a:t>
            </a:fld>
            <a:endParaRPr lang="zh-CN" altLang="en-US"/>
          </a:p>
        </p:txBody>
      </p:sp>
    </p:spTree>
    <p:extLst>
      <p:ext uri="{BB962C8B-B14F-4D97-AF65-F5344CB8AC3E}">
        <p14:creationId xmlns:p14="http://schemas.microsoft.com/office/powerpoint/2010/main" val="3470847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22</a:t>
            </a:fld>
            <a:endParaRPr lang="zh-CN" altLang="en-US"/>
          </a:p>
        </p:txBody>
      </p:sp>
    </p:spTree>
    <p:extLst>
      <p:ext uri="{BB962C8B-B14F-4D97-AF65-F5344CB8AC3E}">
        <p14:creationId xmlns:p14="http://schemas.microsoft.com/office/powerpoint/2010/main" val="421123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23</a:t>
            </a:fld>
            <a:endParaRPr lang="zh-CN" altLang="en-US"/>
          </a:p>
        </p:txBody>
      </p:sp>
    </p:spTree>
    <p:extLst>
      <p:ext uri="{BB962C8B-B14F-4D97-AF65-F5344CB8AC3E}">
        <p14:creationId xmlns:p14="http://schemas.microsoft.com/office/powerpoint/2010/main" val="39605506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33</a:t>
            </a:fld>
            <a:endParaRPr lang="zh-CN" altLang="en-US"/>
          </a:p>
        </p:txBody>
      </p:sp>
    </p:spTree>
    <p:extLst>
      <p:ext uri="{BB962C8B-B14F-4D97-AF65-F5344CB8AC3E}">
        <p14:creationId xmlns:p14="http://schemas.microsoft.com/office/powerpoint/2010/main" val="2742608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smtClean="0">
                <a:solidFill>
                  <a:schemeClr val="tx1"/>
                </a:solidFill>
                <a:effectLst/>
                <a:latin typeface="+mn-lt"/>
                <a:ea typeface="+mn-ea"/>
                <a:cs typeface="+mn-cs"/>
              </a:rPr>
              <a:t>Trong</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khi</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xử</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lý</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ngoại</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lệ</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bạn</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có</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thể</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bắt</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ngoại</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lệ</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đó</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và</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xử</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lý</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hoặc</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có</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thể</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ném</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tiếp</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rethrow</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nó</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ra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vòng</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ngoài</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34</a:t>
            </a:fld>
            <a:endParaRPr lang="zh-CN" altLang="en-US"/>
          </a:p>
        </p:txBody>
      </p:sp>
    </p:spTree>
    <p:extLst>
      <p:ext uri="{BB962C8B-B14F-4D97-AF65-F5344CB8AC3E}">
        <p14:creationId xmlns:p14="http://schemas.microsoft.com/office/powerpoint/2010/main" val="2877917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104242-42E4-462F-B9A6-468AC33D61A2}" type="slidenum">
              <a:rPr lang="zh-CN" altLang="en-US" smtClean="0"/>
              <a:t>2</a:t>
            </a:fld>
            <a:endParaRPr lang="zh-CN" altLang="en-US"/>
          </a:p>
        </p:txBody>
      </p:sp>
    </p:spTree>
    <p:extLst>
      <p:ext uri="{BB962C8B-B14F-4D97-AF65-F5344CB8AC3E}">
        <p14:creationId xmlns:p14="http://schemas.microsoft.com/office/powerpoint/2010/main" val="6956630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smtClean="0">
                <a:solidFill>
                  <a:schemeClr val="tx1"/>
                </a:solidFill>
                <a:effectLst/>
                <a:latin typeface="+mn-lt"/>
                <a:ea typeface="+mn-ea"/>
                <a:cs typeface="+mn-cs"/>
              </a:rPr>
              <a:t>Trong</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khi</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xử</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lý</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ngoại</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lệ</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bạn</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có</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thể</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bắt</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ngoại</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lệ</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đó</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và</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xử</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lý</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hoặc</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có</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thể</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ném</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tiếp</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rethrow</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nó</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ra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vòng</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ngoài</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35</a:t>
            </a:fld>
            <a:endParaRPr lang="zh-CN" altLang="en-US"/>
          </a:p>
        </p:txBody>
      </p:sp>
    </p:spTree>
    <p:extLst>
      <p:ext uri="{BB962C8B-B14F-4D97-AF65-F5344CB8AC3E}">
        <p14:creationId xmlns:p14="http://schemas.microsoft.com/office/powerpoint/2010/main" val="2687042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Khái quát về File trong Python </a:t>
            </a:r>
          </a:p>
          <a:p>
            <a:r>
              <a:rPr lang="vi-VN" dirty="0" smtClean="0"/>
              <a:t>File là một thứ rất quen thuộc đối với những người sử dụng máy tính. Bạn thao tác,tạo lập file hằng ngày. Nó có thể là một bức hình, một văn bản tài liệu, một file thực thi và nhiều nhiều thứ khác nữa</a:t>
            </a:r>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3</a:t>
            </a:fld>
            <a:endParaRPr lang="zh-CN" altLang="en-US"/>
          </a:p>
        </p:txBody>
      </p:sp>
    </p:spTree>
    <p:extLst>
      <p:ext uri="{BB962C8B-B14F-4D97-AF65-F5344CB8AC3E}">
        <p14:creationId xmlns:p14="http://schemas.microsoft.com/office/powerpoint/2010/main" val="792061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 File:</a:t>
            </a:r>
          </a:p>
          <a:p>
            <a:r>
              <a:rPr lang="vi-VN" dirty="0" smtClean="0"/>
              <a:t>    - Là nơi trên ổ cứng lưu trữ các thông tin liên quan nhau</a:t>
            </a:r>
          </a:p>
          <a:p>
            <a:r>
              <a:rPr lang="vi-VN" dirty="0" smtClean="0"/>
              <a:t>    - Dùng để lưu trữ vĩnh viễn dữ liệu trong bộ nhớ dài hạn</a:t>
            </a:r>
          </a:p>
          <a:p>
            <a:r>
              <a:rPr lang="vi-VN" dirty="0" smtClean="0"/>
              <a:t>    - RAM là bộ nhớ ngắn hạn, sẽ mất dữ liệu khi mất điện =&gt; Dùng file để lưu dữ liệu lại cho xử lý sau này</a:t>
            </a:r>
          </a:p>
          <a:p>
            <a:r>
              <a:rPr lang="vi-VN" dirty="0" smtClean="0"/>
              <a:t>    - Để thao tác vào file cần phải mở nó ra trước, sau khi thao tác (đọc hoặc ghi) thì cần đóng nó lại</a:t>
            </a:r>
          </a:p>
          <a:p>
            <a:r>
              <a:rPr lang="vi-VN" dirty="0" smtClean="0"/>
              <a:t>    Quy trình thao tác với file như sau:</a:t>
            </a:r>
          </a:p>
          <a:p>
            <a:r>
              <a:rPr lang="vi-VN" dirty="0" smtClean="0"/>
              <a:t>        Bước 1. Mở file  =&gt;  Bước 2. Đọc hoặc ghi (thực hiện thao tác)  =&gt;  Bước 3. Đóng tệp</a:t>
            </a:r>
          </a:p>
          <a:p>
            <a:r>
              <a:rPr lang="vi-VN" dirty="0" smtClean="0"/>
              <a:t>""“</a:t>
            </a:r>
            <a:endParaRPr lang="en-US" dirty="0" smtClean="0"/>
          </a:p>
          <a:p>
            <a:r>
              <a:rPr lang="vi-VN" dirty="0" smtClean="0"/>
              <a:t>Trong Python, file có 2 loại: </a:t>
            </a:r>
          </a:p>
          <a:p>
            <a:r>
              <a:rPr lang="vi-VN" dirty="0" smtClean="0"/>
              <a:t>Text File </a:t>
            </a:r>
          </a:p>
          <a:p>
            <a:r>
              <a:rPr lang="vi-VN" dirty="0" smtClean="0"/>
              <a:t> Được cấu trúc như một dãy các dòng, mỗi dòng bao gồm một dãy các kí tự và một dòng tối thiểu là một kí tự dù cho dòng đó là dòng trống.  Các dòng trong text file được ngăn cách bởi một kí tự newline và mặc định trong Python chính là kí tự escape sequence newline \n. </a:t>
            </a:r>
          </a:p>
          <a:p>
            <a:r>
              <a:rPr lang="vi-VN" dirty="0" smtClean="0"/>
              <a:t>Binary File </a:t>
            </a:r>
          </a:p>
          <a:p>
            <a:r>
              <a:rPr lang="vi-VN" dirty="0" smtClean="0"/>
              <a:t> Các file này chỉ có thể được xử lí bởi một ứng dụng biết và có thể hiểu được cấu trúc của file này.  Và chúng ta ở đây với mức độ cơ bản chỉ xử lí text file</a:t>
            </a:r>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4</a:t>
            </a:fld>
            <a:endParaRPr lang="zh-CN" altLang="en-US"/>
          </a:p>
        </p:txBody>
      </p:sp>
    </p:spTree>
    <p:extLst>
      <p:ext uri="{BB962C8B-B14F-4D97-AF65-F5344CB8AC3E}">
        <p14:creationId xmlns:p14="http://schemas.microsoft.com/office/powerpoint/2010/main" val="26016863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Open file</a:t>
            </a:r>
          </a:p>
          <a:p>
            <a:r>
              <a:rPr lang="en-US" dirty="0" smtClean="0"/>
              <a:t>    - Python </a:t>
            </a:r>
            <a:r>
              <a:rPr lang="en-US" dirty="0" err="1" smtClean="0"/>
              <a:t>cung</a:t>
            </a:r>
            <a:r>
              <a:rPr lang="en-US" dirty="0" smtClean="0"/>
              <a:t> </a:t>
            </a:r>
            <a:r>
              <a:rPr lang="en-US" dirty="0" err="1" smtClean="0"/>
              <a:t>cấp</a:t>
            </a:r>
            <a:r>
              <a:rPr lang="en-US" dirty="0" smtClean="0"/>
              <a:t> </a:t>
            </a:r>
            <a:r>
              <a:rPr lang="en-US" dirty="0" err="1" smtClean="0"/>
              <a:t>hàm</a:t>
            </a:r>
            <a:r>
              <a:rPr lang="en-US" dirty="0" smtClean="0"/>
              <a:t> open(), </a:t>
            </a:r>
            <a:r>
              <a:rPr lang="en-US" dirty="0" err="1" smtClean="0"/>
              <a:t>hàm</a:t>
            </a:r>
            <a:r>
              <a:rPr lang="en-US" dirty="0" smtClean="0"/>
              <a:t> </a:t>
            </a:r>
            <a:r>
              <a:rPr lang="en-US" dirty="0" err="1" smtClean="0"/>
              <a:t>trả</a:t>
            </a:r>
            <a:r>
              <a:rPr lang="en-US" dirty="0" smtClean="0"/>
              <a:t> </a:t>
            </a:r>
            <a:r>
              <a:rPr lang="en-US" dirty="0" err="1" smtClean="0"/>
              <a:t>lại</a:t>
            </a:r>
            <a:r>
              <a:rPr lang="en-US" dirty="0" smtClean="0"/>
              <a:t> </a:t>
            </a:r>
            <a:r>
              <a:rPr lang="en-US" dirty="0" err="1" smtClean="0"/>
              <a:t>một</a:t>
            </a:r>
            <a:r>
              <a:rPr lang="en-US" dirty="0" smtClean="0"/>
              <a:t> file object</a:t>
            </a:r>
          </a:p>
          <a:p>
            <a:r>
              <a:rPr lang="en-US" dirty="0" smtClean="0"/>
              <a:t>    - </a:t>
            </a:r>
            <a:r>
              <a:rPr lang="en-US" dirty="0" err="1" smtClean="0"/>
              <a:t>Định</a:t>
            </a:r>
            <a:r>
              <a:rPr lang="en-US" dirty="0" smtClean="0"/>
              <a:t> </a:t>
            </a:r>
            <a:r>
              <a:rPr lang="en-US" dirty="0" err="1" smtClean="0"/>
              <a:t>nghĩa</a:t>
            </a:r>
            <a:r>
              <a:rPr lang="en-US" dirty="0" smtClean="0"/>
              <a:t> </a:t>
            </a:r>
            <a:r>
              <a:rPr lang="en-US" dirty="0" err="1" smtClean="0"/>
              <a:t>đầy</a:t>
            </a:r>
            <a:r>
              <a:rPr lang="en-US" dirty="0" smtClean="0"/>
              <a:t> </a:t>
            </a:r>
            <a:r>
              <a:rPr lang="en-US" dirty="0" err="1" smtClean="0"/>
              <a:t>đủ</a:t>
            </a:r>
            <a:r>
              <a:rPr lang="en-US" dirty="0" smtClean="0"/>
              <a:t> </a:t>
            </a:r>
            <a:r>
              <a:rPr lang="en-US" dirty="0" err="1" smtClean="0"/>
              <a:t>của</a:t>
            </a:r>
            <a:r>
              <a:rPr lang="en-US" dirty="0" smtClean="0"/>
              <a:t> </a:t>
            </a:r>
            <a:r>
              <a:rPr lang="en-US" dirty="0" err="1" smtClean="0"/>
              <a:t>hàm</a:t>
            </a:r>
            <a:r>
              <a:rPr lang="en-US" dirty="0" smtClean="0"/>
              <a:t> open(file, mode='r', buffering=None, encoding=None, errors=None, newline=None, </a:t>
            </a:r>
            <a:r>
              <a:rPr lang="en-US" dirty="0" err="1" smtClean="0"/>
              <a:t>closefd</a:t>
            </a:r>
            <a:r>
              <a:rPr lang="en-US" dirty="0" smtClean="0"/>
              <a:t>=True)</a:t>
            </a:r>
          </a:p>
          <a:p>
            <a:r>
              <a:rPr lang="en-US" dirty="0" smtClean="0"/>
              <a:t>""“</a:t>
            </a:r>
          </a:p>
          <a:p>
            <a:r>
              <a:rPr lang="vi-VN" dirty="0" smtClean="0"/>
              <a:t>f1 = open('file_test_open.txt')  # Mở file ngay trong thư mục hiện tại chứa file chương trình</a:t>
            </a:r>
          </a:p>
          <a:p>
            <a:r>
              <a:rPr lang="vi-VN" dirty="0" smtClean="0"/>
              <a:t>f2 = open('/home/hoanpp/Desktop/ds_file')  # Mở file với đường dẫn đầy đủ của file</a:t>
            </a:r>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5</a:t>
            </a:fld>
            <a:endParaRPr lang="zh-CN" altLang="en-US"/>
          </a:p>
        </p:txBody>
      </p:sp>
    </p:spTree>
    <p:extLst>
      <p:ext uri="{BB962C8B-B14F-4D97-AF65-F5344CB8AC3E}">
        <p14:creationId xmlns:p14="http://schemas.microsoft.com/office/powerpoint/2010/main" val="34777736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 Các chế độ khi mở tệp cần được chỉ định, mục đích để đảm bảo an toàn thông tin cho file</a:t>
            </a:r>
          </a:p>
          <a:p>
            <a:r>
              <a:rPr lang="vi-VN" dirty="0" smtClean="0"/>
              <a:t>    - r: Mở file để đọc (mặc định)</a:t>
            </a:r>
          </a:p>
          <a:p>
            <a:r>
              <a:rPr lang="vi-VN" dirty="0" smtClean="0"/>
              <a:t>    - w: Mở file để ghi, </a:t>
            </a:r>
            <a:r>
              <a:rPr lang="en-US" dirty="0" err="1" smtClean="0"/>
              <a:t>Trước</a:t>
            </a:r>
            <a:r>
              <a:rPr lang="en-US" baseline="0" dirty="0" smtClean="0"/>
              <a:t> </a:t>
            </a:r>
            <a:r>
              <a:rPr lang="en-US" baseline="0" dirty="0" err="1" smtClean="0"/>
              <a:t>đó</a:t>
            </a:r>
            <a:r>
              <a:rPr lang="en-US" baseline="0" dirty="0" smtClean="0"/>
              <a:t> </a:t>
            </a:r>
            <a:r>
              <a:rPr lang="en-US" baseline="0" dirty="0" err="1" smtClean="0"/>
              <a:t>nó</a:t>
            </a:r>
            <a:r>
              <a:rPr lang="en-US" baseline="0" dirty="0" smtClean="0"/>
              <a:t> </a:t>
            </a:r>
            <a:r>
              <a:rPr lang="en-US" baseline="0" dirty="0" err="1" smtClean="0"/>
              <a:t>sẽ</a:t>
            </a:r>
            <a:r>
              <a:rPr lang="en-US" baseline="0" dirty="0" smtClean="0"/>
              <a:t> </a:t>
            </a:r>
            <a:r>
              <a:rPr lang="en-US" baseline="0" dirty="0" err="1" smtClean="0"/>
              <a:t>xóa</a:t>
            </a:r>
            <a:r>
              <a:rPr lang="en-US" baseline="0" dirty="0" smtClean="0"/>
              <a:t> </a:t>
            </a:r>
            <a:r>
              <a:rPr lang="en-US" baseline="0" dirty="0" err="1" smtClean="0"/>
              <a:t>hết</a:t>
            </a:r>
            <a:r>
              <a:rPr lang="en-US" baseline="0" dirty="0" smtClean="0"/>
              <a:t> </a:t>
            </a:r>
            <a:r>
              <a:rPr lang="en-US" baseline="0" dirty="0" err="1" smtClean="0"/>
              <a:t>nội</a:t>
            </a:r>
            <a:r>
              <a:rPr lang="en-US" baseline="0" dirty="0" smtClean="0"/>
              <a:t> dung </a:t>
            </a:r>
            <a:r>
              <a:rPr lang="en-US" baseline="0" dirty="0" err="1" smtClean="0"/>
              <a:t>của</a:t>
            </a:r>
            <a:r>
              <a:rPr lang="en-US" baseline="0" dirty="0" smtClean="0"/>
              <a:t> file </a:t>
            </a:r>
            <a:r>
              <a:rPr lang="en-US" baseline="0" dirty="0" err="1" smtClean="0"/>
              <a:t>hiện</a:t>
            </a:r>
            <a:r>
              <a:rPr lang="en-US" baseline="0" dirty="0" smtClean="0"/>
              <a:t> </a:t>
            </a:r>
            <a:r>
              <a:rPr lang="en-US" baseline="0" dirty="0" err="1" smtClean="0"/>
              <a:t>có</a:t>
            </a:r>
            <a:r>
              <a:rPr lang="en-US" baseline="0" dirty="0" smtClean="0"/>
              <a:t>. </a:t>
            </a:r>
            <a:r>
              <a:rPr lang="en-US" baseline="0" dirty="0" err="1" smtClean="0"/>
              <a:t>Nếu</a:t>
            </a:r>
            <a:r>
              <a:rPr lang="en-US" baseline="0" dirty="0" smtClean="0"/>
              <a:t> file </a:t>
            </a:r>
            <a:r>
              <a:rPr lang="en-US" baseline="0" dirty="0" err="1" smtClean="0"/>
              <a:t>không</a:t>
            </a:r>
            <a:r>
              <a:rPr lang="en-US" baseline="0" dirty="0" smtClean="0"/>
              <a:t> </a:t>
            </a:r>
            <a:r>
              <a:rPr lang="en-US" baseline="0" dirty="0" err="1" smtClean="0"/>
              <a:t>tồn</a:t>
            </a:r>
            <a:r>
              <a:rPr lang="en-US" baseline="0" dirty="0" smtClean="0"/>
              <a:t> </a:t>
            </a:r>
            <a:r>
              <a:rPr lang="en-US" baseline="0" dirty="0" err="1" smtClean="0"/>
              <a:t>tại</a:t>
            </a:r>
            <a:r>
              <a:rPr lang="en-US" baseline="0" dirty="0" smtClean="0"/>
              <a:t>, </a:t>
            </a:r>
            <a:r>
              <a:rPr lang="en-US" baseline="0" dirty="0" err="1" smtClean="0"/>
              <a:t>sẽ</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r>
              <a:rPr lang="en-US" baseline="0" dirty="0" err="1" smtClean="0"/>
              <a:t>một</a:t>
            </a:r>
            <a:r>
              <a:rPr lang="en-US" baseline="0" dirty="0" smtClean="0"/>
              <a:t> file </a:t>
            </a:r>
            <a:r>
              <a:rPr lang="en-US" baseline="0" dirty="0" err="1" smtClean="0"/>
              <a:t>với</a:t>
            </a:r>
            <a:r>
              <a:rPr lang="en-US" baseline="0" dirty="0" smtClean="0"/>
              <a:t> </a:t>
            </a:r>
            <a:r>
              <a:rPr lang="en-US" baseline="0" dirty="0" err="1" smtClean="0"/>
              <a:t>tên</a:t>
            </a:r>
            <a:r>
              <a:rPr lang="en-US" baseline="0" dirty="0" smtClean="0"/>
              <a:t> </a:t>
            </a:r>
            <a:r>
              <a:rPr lang="en-US" baseline="0" dirty="0" err="1" smtClean="0"/>
              <a:t>là</a:t>
            </a:r>
            <a:r>
              <a:rPr lang="en-US" baseline="0" dirty="0" smtClean="0"/>
              <a:t> </a:t>
            </a:r>
            <a:r>
              <a:rPr lang="en-US" baseline="0" dirty="0" err="1" smtClean="0"/>
              <a:t>tên</a:t>
            </a:r>
            <a:r>
              <a:rPr lang="en-US" baseline="0" dirty="0" smtClean="0"/>
              <a:t> file </a:t>
            </a:r>
            <a:r>
              <a:rPr lang="en-US" baseline="0" dirty="0" err="1" smtClean="0"/>
              <a:t>chúng</a:t>
            </a:r>
            <a:r>
              <a:rPr lang="en-US" baseline="0" dirty="0" smtClean="0"/>
              <a:t> ta </a:t>
            </a:r>
            <a:r>
              <a:rPr lang="en-US" baseline="0" dirty="0" err="1" smtClean="0"/>
              <a:t>truyền</a:t>
            </a:r>
            <a:r>
              <a:rPr lang="en-US" baseline="0" dirty="0" smtClean="0"/>
              <a:t> </a:t>
            </a:r>
            <a:r>
              <a:rPr lang="en-US" baseline="0" dirty="0" err="1" smtClean="0"/>
              <a:t>vào</a:t>
            </a:r>
            <a:endParaRPr lang="en-US" baseline="0" dirty="0" smtClean="0"/>
          </a:p>
          <a:p>
            <a:r>
              <a:rPr lang="en-US" baseline="0" dirty="0" smtClean="0"/>
              <a:t>     -w+: </a:t>
            </a:r>
            <a:r>
              <a:rPr lang="en-US" baseline="0" dirty="0" err="1" smtClean="0"/>
              <a:t>Mở</a:t>
            </a:r>
            <a:r>
              <a:rPr lang="en-US" baseline="0" dirty="0" smtClean="0"/>
              <a:t> </a:t>
            </a:r>
            <a:r>
              <a:rPr lang="en-US" baseline="0" dirty="0" err="1" smtClean="0"/>
              <a:t>để</a:t>
            </a:r>
            <a:r>
              <a:rPr lang="en-US" baseline="0" dirty="0" smtClean="0"/>
              <a:t> </a:t>
            </a:r>
            <a:r>
              <a:rPr lang="en-US" baseline="0" dirty="0" err="1" smtClean="0"/>
              <a:t>ghi</a:t>
            </a:r>
            <a:r>
              <a:rPr lang="en-US" baseline="0" dirty="0" smtClean="0"/>
              <a:t> </a:t>
            </a:r>
            <a:r>
              <a:rPr lang="en-US" baseline="0" dirty="0" err="1" smtClean="0"/>
              <a:t>và</a:t>
            </a:r>
            <a:r>
              <a:rPr lang="en-US" baseline="0" dirty="0" smtClean="0"/>
              <a:t> </a:t>
            </a:r>
            <a:r>
              <a:rPr lang="en-US" baseline="0" dirty="0" err="1" smtClean="0"/>
              <a:t>đọc</a:t>
            </a:r>
            <a:r>
              <a:rPr lang="en-US" baseline="0" dirty="0" smtClean="0"/>
              <a:t>. </a:t>
            </a:r>
            <a:r>
              <a:rPr lang="en-US" baseline="0" dirty="0" err="1" smtClean="0"/>
              <a:t>Trước</a:t>
            </a:r>
            <a:r>
              <a:rPr lang="en-US" baseline="0" dirty="0" smtClean="0"/>
              <a:t> </a:t>
            </a:r>
            <a:r>
              <a:rPr lang="en-US" baseline="0" dirty="0" err="1" smtClean="0"/>
              <a:t>đó</a:t>
            </a:r>
            <a:r>
              <a:rPr lang="en-US" baseline="0" dirty="0" smtClean="0"/>
              <a:t> </a:t>
            </a:r>
            <a:r>
              <a:rPr lang="en-US" baseline="0" dirty="0" err="1" smtClean="0"/>
              <a:t>cũng</a:t>
            </a:r>
            <a:r>
              <a:rPr lang="en-US" baseline="0" dirty="0" smtClean="0"/>
              <a:t> </a:t>
            </a:r>
            <a:r>
              <a:rPr lang="en-US" baseline="0" dirty="0" err="1" smtClean="0"/>
              <a:t>đã</a:t>
            </a:r>
            <a:r>
              <a:rPr lang="en-US" baseline="0" dirty="0" smtClean="0"/>
              <a:t> </a:t>
            </a:r>
            <a:r>
              <a:rPr lang="en-US" baseline="0" dirty="0" err="1" smtClean="0"/>
              <a:t>xóa</a:t>
            </a:r>
            <a:r>
              <a:rPr lang="en-US" baseline="0" dirty="0" smtClean="0"/>
              <a:t> </a:t>
            </a:r>
            <a:r>
              <a:rPr lang="en-US" baseline="0" dirty="0" err="1" smtClean="0"/>
              <a:t>hết</a:t>
            </a:r>
            <a:r>
              <a:rPr lang="en-US" baseline="0" dirty="0" smtClean="0"/>
              <a:t> </a:t>
            </a:r>
            <a:r>
              <a:rPr lang="en-US" baseline="0" dirty="0" err="1" smtClean="0"/>
              <a:t>nội</a:t>
            </a:r>
            <a:r>
              <a:rPr lang="en-US" baseline="0" dirty="0" smtClean="0"/>
              <a:t> dung </a:t>
            </a:r>
            <a:r>
              <a:rPr lang="en-US" baseline="0" dirty="0" err="1" smtClean="0"/>
              <a:t>của</a:t>
            </a:r>
            <a:r>
              <a:rPr lang="en-US" baseline="0" dirty="0" smtClean="0"/>
              <a:t> file </a:t>
            </a:r>
            <a:r>
              <a:rPr lang="en-US" baseline="0" dirty="0" err="1" smtClean="0"/>
              <a:t>hiện</a:t>
            </a:r>
            <a:r>
              <a:rPr lang="en-US" baseline="0" dirty="0" smtClean="0"/>
              <a:t> </a:t>
            </a:r>
            <a:r>
              <a:rPr lang="en-US" baseline="0" dirty="0" err="1" smtClean="0"/>
              <a:t>có</a:t>
            </a:r>
            <a:r>
              <a:rPr lang="en-US" baseline="0" dirty="0" smtClean="0"/>
              <a:t>. </a:t>
            </a:r>
            <a:r>
              <a:rPr lang="en-US" baseline="0" dirty="0" err="1" smtClean="0"/>
              <a:t>Nếu</a:t>
            </a:r>
            <a:r>
              <a:rPr lang="en-US" baseline="0" dirty="0" smtClean="0"/>
              <a:t> file </a:t>
            </a:r>
            <a:r>
              <a:rPr lang="en-US" baseline="0" dirty="0" err="1" smtClean="0"/>
              <a:t>không</a:t>
            </a:r>
            <a:r>
              <a:rPr lang="en-US" baseline="0" dirty="0" smtClean="0"/>
              <a:t> </a:t>
            </a:r>
            <a:r>
              <a:rPr lang="en-US" baseline="0" dirty="0" err="1" smtClean="0"/>
              <a:t>tồn</a:t>
            </a:r>
            <a:r>
              <a:rPr lang="en-US" baseline="0" dirty="0" smtClean="0"/>
              <a:t> </a:t>
            </a:r>
            <a:r>
              <a:rPr lang="en-US" baseline="0" dirty="0" err="1" smtClean="0"/>
              <a:t>tại</a:t>
            </a:r>
            <a:r>
              <a:rPr lang="en-US" baseline="0" dirty="0" smtClean="0"/>
              <a:t>, </a:t>
            </a:r>
            <a:r>
              <a:rPr lang="en-US" baseline="0" dirty="0" err="1" smtClean="0"/>
              <a:t>sẽ</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r>
              <a:rPr lang="en-US" baseline="0" dirty="0" err="1" smtClean="0"/>
              <a:t>một</a:t>
            </a:r>
            <a:r>
              <a:rPr lang="en-US" baseline="0" dirty="0" smtClean="0"/>
              <a:t> file </a:t>
            </a:r>
            <a:r>
              <a:rPr lang="en-US" baseline="0" dirty="0" err="1" smtClean="0"/>
              <a:t>với</a:t>
            </a:r>
            <a:r>
              <a:rPr lang="en-US" baseline="0" dirty="0" smtClean="0"/>
              <a:t> </a:t>
            </a:r>
            <a:r>
              <a:rPr lang="en-US" baseline="0" dirty="0" err="1" smtClean="0"/>
              <a:t>tên</a:t>
            </a:r>
            <a:r>
              <a:rPr lang="en-US" baseline="0" dirty="0" smtClean="0"/>
              <a:t> </a:t>
            </a:r>
            <a:r>
              <a:rPr lang="en-US" baseline="0" dirty="0" err="1" smtClean="0"/>
              <a:t>là</a:t>
            </a:r>
            <a:r>
              <a:rPr lang="en-US" baseline="0" dirty="0" smtClean="0"/>
              <a:t> </a:t>
            </a:r>
            <a:r>
              <a:rPr lang="en-US" baseline="0" dirty="0" err="1" smtClean="0"/>
              <a:t>tên</a:t>
            </a:r>
            <a:r>
              <a:rPr lang="en-US" baseline="0" dirty="0" smtClean="0"/>
              <a:t> file </a:t>
            </a:r>
            <a:r>
              <a:rPr lang="en-US" baseline="0" dirty="0" err="1" smtClean="0"/>
              <a:t>chúng</a:t>
            </a:r>
            <a:r>
              <a:rPr lang="en-US" baseline="0" dirty="0" smtClean="0"/>
              <a:t> ta </a:t>
            </a:r>
            <a:r>
              <a:rPr lang="en-US" baseline="0" dirty="0" err="1" smtClean="0"/>
              <a:t>truyền</a:t>
            </a:r>
            <a:r>
              <a:rPr lang="en-US" baseline="0" dirty="0" smtClean="0"/>
              <a:t> </a:t>
            </a:r>
            <a:r>
              <a:rPr lang="en-US" baseline="0" dirty="0" err="1" smtClean="0"/>
              <a:t>vào</a:t>
            </a:r>
            <a:r>
              <a:rPr lang="en-US" baseline="0" dirty="0" smtClean="0"/>
              <a:t>.</a:t>
            </a:r>
            <a:endParaRPr lang="vi-VN" dirty="0" smtClean="0"/>
          </a:p>
          <a:p>
            <a:r>
              <a:rPr lang="vi-VN" dirty="0" smtClean="0"/>
              <a:t>    - x: Mở file để thực thi. Nếu file không tồn tại thì thao tác mở sẽ fail</a:t>
            </a:r>
          </a:p>
          <a:p>
            <a:r>
              <a:rPr lang="vi-VN" dirty="0" smtClean="0"/>
              <a:t>    - a: </a:t>
            </a:r>
            <a:r>
              <a:rPr lang="en-US" dirty="0" err="1" smtClean="0"/>
              <a:t>Mở</a:t>
            </a:r>
            <a:r>
              <a:rPr lang="en-US" baseline="0" dirty="0" smtClean="0"/>
              <a:t> </a:t>
            </a:r>
            <a:r>
              <a:rPr lang="en-US" baseline="0" dirty="0" err="1" smtClean="0"/>
              <a:t>để</a:t>
            </a:r>
            <a:r>
              <a:rPr lang="en-US" baseline="0" dirty="0" smtClean="0"/>
              <a:t> </a:t>
            </a:r>
            <a:r>
              <a:rPr lang="en-US" baseline="0" dirty="0" err="1" smtClean="0"/>
              <a:t>ghi</a:t>
            </a:r>
            <a:r>
              <a:rPr lang="en-US" baseline="0" dirty="0" smtClean="0"/>
              <a:t>. </a:t>
            </a:r>
            <a:r>
              <a:rPr lang="en-US" baseline="0" dirty="0" err="1" smtClean="0"/>
              <a:t>Nếu</a:t>
            </a:r>
            <a:r>
              <a:rPr lang="en-US" baseline="0" dirty="0" smtClean="0"/>
              <a:t> file </a:t>
            </a:r>
            <a:r>
              <a:rPr lang="en-US" baseline="0" dirty="0" err="1" smtClean="0"/>
              <a:t>không</a:t>
            </a:r>
            <a:r>
              <a:rPr lang="en-US" baseline="0" dirty="0" smtClean="0"/>
              <a:t> </a:t>
            </a:r>
            <a:r>
              <a:rPr lang="en-US" baseline="0" dirty="0" err="1" smtClean="0"/>
              <a:t>tồn</a:t>
            </a:r>
            <a:r>
              <a:rPr lang="en-US" baseline="0" dirty="0" smtClean="0"/>
              <a:t> </a:t>
            </a:r>
            <a:r>
              <a:rPr lang="en-US" baseline="0" dirty="0" err="1" smtClean="0"/>
              <a:t>tại</a:t>
            </a:r>
            <a:r>
              <a:rPr lang="en-US" baseline="0" dirty="0" smtClean="0"/>
              <a:t>, </a:t>
            </a:r>
            <a:r>
              <a:rPr lang="en-US" baseline="0" dirty="0" err="1" smtClean="0"/>
              <a:t>sẽ</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r>
              <a:rPr lang="en-US" baseline="0" dirty="0" err="1" smtClean="0"/>
              <a:t>một</a:t>
            </a:r>
            <a:r>
              <a:rPr lang="en-US" baseline="0" dirty="0" smtClean="0"/>
              <a:t> file </a:t>
            </a:r>
            <a:r>
              <a:rPr lang="en-US" baseline="0" dirty="0" err="1" smtClean="0"/>
              <a:t>với</a:t>
            </a:r>
            <a:r>
              <a:rPr lang="en-US" baseline="0" dirty="0" smtClean="0"/>
              <a:t> </a:t>
            </a:r>
            <a:r>
              <a:rPr lang="en-US" baseline="0" dirty="0" err="1" smtClean="0"/>
              <a:t>tên</a:t>
            </a:r>
            <a:r>
              <a:rPr lang="en-US" baseline="0" dirty="0" smtClean="0"/>
              <a:t> file </a:t>
            </a:r>
            <a:r>
              <a:rPr lang="en-US" baseline="0" dirty="0" err="1" smtClean="0"/>
              <a:t>chúng</a:t>
            </a:r>
            <a:r>
              <a:rPr lang="en-US" baseline="0" dirty="0" smtClean="0"/>
              <a:t> ta </a:t>
            </a:r>
            <a:r>
              <a:rPr lang="en-US" baseline="0" dirty="0" err="1" smtClean="0"/>
              <a:t>truyền</a:t>
            </a:r>
            <a:r>
              <a:rPr lang="en-US" baseline="0" dirty="0" smtClean="0"/>
              <a:t> </a:t>
            </a:r>
            <a:r>
              <a:rPr lang="en-US" baseline="0" dirty="0" err="1" smtClean="0"/>
              <a:t>vào</a:t>
            </a:r>
            <a:endParaRPr lang="en-US" baseline="0" dirty="0" smtClean="0"/>
          </a:p>
          <a:p>
            <a:r>
              <a:rPr lang="en-US" baseline="0" dirty="0" smtClean="0"/>
              <a:t>    -a+: </a:t>
            </a:r>
            <a:r>
              <a:rPr lang="en-US" baseline="0" dirty="0" err="1" smtClean="0"/>
              <a:t>Mở</a:t>
            </a:r>
            <a:r>
              <a:rPr lang="en-US" baseline="0" dirty="0" smtClean="0"/>
              <a:t> </a:t>
            </a:r>
            <a:r>
              <a:rPr lang="en-US" baseline="0" dirty="0" err="1" smtClean="0"/>
              <a:t>để</a:t>
            </a:r>
            <a:r>
              <a:rPr lang="en-US" baseline="0" dirty="0" smtClean="0"/>
              <a:t> </a:t>
            </a:r>
            <a:r>
              <a:rPr lang="en-US" baseline="0" dirty="0" err="1" smtClean="0"/>
              <a:t>ghi</a:t>
            </a:r>
            <a:r>
              <a:rPr lang="en-US" baseline="0" dirty="0" smtClean="0"/>
              <a:t> </a:t>
            </a:r>
            <a:r>
              <a:rPr lang="en-US" baseline="0" dirty="0" err="1" smtClean="0"/>
              <a:t>và</a:t>
            </a:r>
            <a:r>
              <a:rPr lang="en-US" baseline="0" dirty="0" smtClean="0"/>
              <a:t> </a:t>
            </a:r>
            <a:r>
              <a:rPr lang="en-US" baseline="0" dirty="0" err="1" smtClean="0"/>
              <a:t>đọc</a:t>
            </a:r>
            <a:r>
              <a:rPr lang="en-US" baseline="0" dirty="0" smtClean="0"/>
              <a:t>. </a:t>
            </a:r>
            <a:r>
              <a:rPr lang="en-US" baseline="0" dirty="0" err="1" smtClean="0"/>
              <a:t>Nếu</a:t>
            </a:r>
            <a:r>
              <a:rPr lang="en-US" baseline="0" dirty="0" smtClean="0"/>
              <a:t> file </a:t>
            </a:r>
            <a:r>
              <a:rPr lang="en-US" baseline="0" dirty="0" err="1" smtClean="0"/>
              <a:t>không</a:t>
            </a:r>
            <a:r>
              <a:rPr lang="en-US" baseline="0" dirty="0" smtClean="0"/>
              <a:t> </a:t>
            </a:r>
            <a:r>
              <a:rPr lang="en-US" baseline="0" dirty="0" err="1" smtClean="0"/>
              <a:t>tồn</a:t>
            </a:r>
            <a:r>
              <a:rPr lang="en-US" baseline="0" dirty="0" smtClean="0"/>
              <a:t> </a:t>
            </a:r>
            <a:r>
              <a:rPr lang="en-US" baseline="0" dirty="0" err="1" smtClean="0"/>
              <a:t>tại</a:t>
            </a:r>
            <a:r>
              <a:rPr lang="en-US" baseline="0" dirty="0" smtClean="0"/>
              <a:t>, </a:t>
            </a:r>
            <a:r>
              <a:rPr lang="en-US" baseline="0" dirty="0" err="1" smtClean="0"/>
              <a:t>sẽ</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r>
              <a:rPr lang="en-US" baseline="0" dirty="0" err="1" smtClean="0"/>
              <a:t>một</a:t>
            </a:r>
            <a:r>
              <a:rPr lang="en-US" baseline="0" dirty="0" smtClean="0"/>
              <a:t> file </a:t>
            </a:r>
            <a:r>
              <a:rPr lang="en-US" baseline="0" dirty="0" err="1" smtClean="0"/>
              <a:t>với</a:t>
            </a:r>
            <a:r>
              <a:rPr lang="en-US" baseline="0" dirty="0" smtClean="0"/>
              <a:t> </a:t>
            </a:r>
            <a:r>
              <a:rPr lang="en-US" baseline="0" dirty="0" err="1" smtClean="0"/>
              <a:t>tên</a:t>
            </a:r>
            <a:r>
              <a:rPr lang="en-US" baseline="0" dirty="0" smtClean="0"/>
              <a:t> file </a:t>
            </a:r>
            <a:r>
              <a:rPr lang="en-US" baseline="0" dirty="0" err="1" smtClean="0"/>
              <a:t>chúng</a:t>
            </a:r>
            <a:r>
              <a:rPr lang="en-US" baseline="0" dirty="0" smtClean="0"/>
              <a:t> ta </a:t>
            </a:r>
            <a:r>
              <a:rPr lang="en-US" baseline="0" dirty="0" err="1" smtClean="0"/>
              <a:t>truyền</a:t>
            </a:r>
            <a:r>
              <a:rPr lang="en-US" baseline="0" dirty="0" smtClean="0"/>
              <a:t> </a:t>
            </a:r>
            <a:r>
              <a:rPr lang="en-US" baseline="0" dirty="0" err="1" smtClean="0"/>
              <a:t>vào</a:t>
            </a:r>
            <a:endParaRPr lang="vi-VN" dirty="0" smtClean="0"/>
          </a:p>
          <a:p>
            <a:r>
              <a:rPr lang="vi-VN" dirty="0" smtClean="0"/>
              <a:t>    - t: Mở ở chế độ văn bản (mặc định)</a:t>
            </a:r>
          </a:p>
          <a:p>
            <a:r>
              <a:rPr lang="vi-VN" dirty="0" smtClean="0"/>
              <a:t>    - b: Mở ở chế độ nhị phân</a:t>
            </a:r>
          </a:p>
          <a:p>
            <a:r>
              <a:rPr lang="vi-VN" dirty="0" smtClean="0"/>
              <a:t>    - +: Mở file để cập nhật (đọc và viết)</a:t>
            </a:r>
          </a:p>
          <a:p>
            <a:r>
              <a:rPr lang="vi-VN" dirty="0" smtClean="0"/>
              <a:t>"""</a:t>
            </a:r>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6</a:t>
            </a:fld>
            <a:endParaRPr lang="zh-CN" altLang="en-US"/>
          </a:p>
        </p:txBody>
      </p:sp>
    </p:spTree>
    <p:extLst>
      <p:ext uri="{BB962C8B-B14F-4D97-AF65-F5344CB8AC3E}">
        <p14:creationId xmlns:p14="http://schemas.microsoft.com/office/powerpoint/2010/main" val="549305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10</a:t>
            </a:fld>
            <a:endParaRPr lang="zh-CN" altLang="en-US"/>
          </a:p>
        </p:txBody>
      </p:sp>
    </p:spTree>
    <p:extLst>
      <p:ext uri="{BB962C8B-B14F-4D97-AF65-F5344CB8AC3E}">
        <p14:creationId xmlns:p14="http://schemas.microsoft.com/office/powerpoint/2010/main" val="24152563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13</a:t>
            </a:fld>
            <a:endParaRPr lang="zh-CN" altLang="en-US"/>
          </a:p>
        </p:txBody>
      </p:sp>
    </p:spTree>
    <p:extLst>
      <p:ext uri="{BB962C8B-B14F-4D97-AF65-F5344CB8AC3E}">
        <p14:creationId xmlns:p14="http://schemas.microsoft.com/office/powerpoint/2010/main" val="26623333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4242-42E4-462F-B9A6-468AC33D61A2}" type="slidenum">
              <a:rPr lang="zh-CN" altLang="en-US" smtClean="0"/>
              <a:t>14</a:t>
            </a:fld>
            <a:endParaRPr lang="zh-CN" altLang="en-US"/>
          </a:p>
        </p:txBody>
      </p:sp>
    </p:spTree>
    <p:extLst>
      <p:ext uri="{BB962C8B-B14F-4D97-AF65-F5344CB8AC3E}">
        <p14:creationId xmlns:p14="http://schemas.microsoft.com/office/powerpoint/2010/main" val="1743944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1"/>
            <a:ext cx="104648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914400" y="3505200"/>
            <a:ext cx="85344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t>Monday, November 2, 2020</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914400" y="3398520"/>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C057FC-95B6-4D89-AFDA-ABA33EE921E5}" type="datetime2">
              <a:rPr lang="en-US" smtClean="0"/>
              <a:t>Monday, November 2, 2020</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609600"/>
            <a:ext cx="27432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609600"/>
            <a:ext cx="80264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t>Monday, November 2, 2020</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仅标题">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val="0"/>
              </a:ext>
            </a:extLst>
          </a:blip>
          <a:srcRect b="15749"/>
          <a:stretch/>
        </p:blipFill>
        <p:spPr>
          <a:xfrm>
            <a:off x="7958798" y="3443288"/>
            <a:ext cx="4233201" cy="3414712"/>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60730" y="233160"/>
            <a:ext cx="2708031" cy="835449"/>
          </a:xfrm>
          <a:prstGeom prst="rect">
            <a:avLst/>
          </a:prstGeom>
        </p:spPr>
      </p:pic>
      <p:sp>
        <p:nvSpPr>
          <p:cNvPr id="4" name="文本框 4"/>
          <p:cNvSpPr txBox="1"/>
          <p:nvPr userDrawn="1"/>
        </p:nvSpPr>
        <p:spPr>
          <a:xfrm>
            <a:off x="4760730" y="1103916"/>
            <a:ext cx="2809295" cy="338554"/>
          </a:xfrm>
          <a:prstGeom prst="rect">
            <a:avLst/>
          </a:prstGeom>
          <a:noFill/>
        </p:spPr>
        <p:txBody>
          <a:bodyPr wrap="none" rtlCol="0">
            <a:spAutoFit/>
            <a:scene3d>
              <a:camera prst="orthographicFront"/>
              <a:lightRig rig="threePt" dir="t"/>
            </a:scene3d>
            <a:sp3d contourW="12700"/>
          </a:bodyPr>
          <a:lstStyle/>
          <a:p>
            <a:r>
              <a:rPr lang="en-US" altLang="zh-CN" sz="1600" b="1" u="sng" dirty="0" smtClean="0">
                <a:solidFill>
                  <a:srgbClr val="D51C29"/>
                </a:solidFill>
                <a:latin typeface="Calibri" panose="020F0502020204030204" pitchFamily="34" charset="0"/>
              </a:rPr>
              <a:t>KHOA CÔNG</a:t>
            </a:r>
            <a:r>
              <a:rPr lang="en-US" altLang="zh-CN" sz="1600" b="1" u="sng" baseline="0" dirty="0" smtClean="0">
                <a:solidFill>
                  <a:srgbClr val="D51C29"/>
                </a:solidFill>
                <a:latin typeface="Calibri" panose="020F0502020204030204" pitchFamily="34" charset="0"/>
              </a:rPr>
              <a:t> NGHỆ THÔNG TIN</a:t>
            </a:r>
            <a:endParaRPr lang="en-US" altLang="zh-CN" sz="1600" b="1" u="sng" dirty="0">
              <a:solidFill>
                <a:srgbClr val="D51C29"/>
              </a:solidFill>
              <a:latin typeface="Calibri" panose="020F0502020204030204" pitchFamily="34" charset="0"/>
            </a:endParaRPr>
          </a:p>
        </p:txBody>
      </p:sp>
      <p:pic>
        <p:nvPicPr>
          <p:cNvPr id="6"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rot="10800000">
            <a:off x="-1" y="1521978"/>
            <a:ext cx="2213113" cy="2599729"/>
          </a:xfrm>
          <a:prstGeom prst="rect">
            <a:avLst/>
          </a:prstGeom>
        </p:spPr>
      </p:pic>
      <p:pic>
        <p:nvPicPr>
          <p:cNvPr id="7" name="图片 1"/>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rot="10800000" flipH="1">
            <a:off x="11313172" y="0"/>
            <a:ext cx="878828" cy="891928"/>
          </a:xfrm>
          <a:prstGeom prst="rect">
            <a:avLst/>
          </a:prstGeom>
        </p:spPr>
      </p:pic>
      <p:sp>
        <p:nvSpPr>
          <p:cNvPr id="10" name="Rectangle 9"/>
          <p:cNvSpPr/>
          <p:nvPr userDrawn="1"/>
        </p:nvSpPr>
        <p:spPr>
          <a:xfrm>
            <a:off x="0" y="0"/>
            <a:ext cx="12192000" cy="6858000"/>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355650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0" y="188415"/>
            <a:ext cx="4463844" cy="6669586"/>
          </a:xfrm>
          <a:prstGeom prst="rect">
            <a:avLst/>
          </a:prstGeom>
        </p:spPr>
      </p:pic>
    </p:spTree>
    <p:extLst>
      <p:ext uri="{BB962C8B-B14F-4D97-AF65-F5344CB8AC3E}">
        <p14:creationId xmlns:p14="http://schemas.microsoft.com/office/powerpoint/2010/main" val="565606892"/>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96000" y="757925"/>
            <a:ext cx="6096000" cy="5550800"/>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0169" y="218874"/>
            <a:ext cx="2268720" cy="666951"/>
          </a:xfrm>
          <a:prstGeom prst="rect">
            <a:avLst/>
          </a:prstGeom>
        </p:spPr>
      </p:pic>
      <p:sp>
        <p:nvSpPr>
          <p:cNvPr id="8" name="文本框 4"/>
          <p:cNvSpPr txBox="1"/>
          <p:nvPr userDrawn="1"/>
        </p:nvSpPr>
        <p:spPr>
          <a:xfrm>
            <a:off x="159762" y="885825"/>
            <a:ext cx="2569542" cy="307777"/>
          </a:xfrm>
          <a:prstGeom prst="rect">
            <a:avLst/>
          </a:prstGeom>
          <a:noFill/>
        </p:spPr>
        <p:txBody>
          <a:bodyPr wrap="square" rtlCol="0">
            <a:spAutoFit/>
            <a:scene3d>
              <a:camera prst="orthographicFront"/>
              <a:lightRig rig="threePt" dir="t"/>
            </a:scene3d>
            <a:sp3d contourW="12700"/>
          </a:bodyPr>
          <a:lstStyle/>
          <a:p>
            <a:r>
              <a:rPr lang="en-US" altLang="zh-CN" sz="1400" b="1" u="sng" dirty="0" smtClean="0">
                <a:solidFill>
                  <a:srgbClr val="D51C29"/>
                </a:solidFill>
                <a:latin typeface="Calibri" panose="020F0502020204030204" pitchFamily="34" charset="0"/>
              </a:rPr>
              <a:t>KHOA CÔNG</a:t>
            </a:r>
            <a:r>
              <a:rPr lang="en-US" altLang="zh-CN" sz="1400" b="1" u="sng" baseline="0" dirty="0" smtClean="0">
                <a:solidFill>
                  <a:srgbClr val="D51C29"/>
                </a:solidFill>
                <a:latin typeface="Calibri" panose="020F0502020204030204" pitchFamily="34" charset="0"/>
              </a:rPr>
              <a:t> NGHỆ THÔNG TIN</a:t>
            </a:r>
            <a:endParaRPr lang="en-US" altLang="zh-CN" sz="1400" b="1" u="sng" dirty="0">
              <a:solidFill>
                <a:srgbClr val="D51C29"/>
              </a:solidFill>
              <a:latin typeface="Calibri" panose="020F0502020204030204" pitchFamily="34" charset="0"/>
            </a:endParaRPr>
          </a:p>
        </p:txBody>
      </p:sp>
    </p:spTree>
    <p:extLst>
      <p:ext uri="{BB962C8B-B14F-4D97-AF65-F5344CB8AC3E}">
        <p14:creationId xmlns:p14="http://schemas.microsoft.com/office/powerpoint/2010/main" val="3938340259"/>
      </p:ext>
    </p:extLst>
  </p:cSld>
  <p:clrMapOvr>
    <a:masterClrMapping/>
  </p:clrMapOvr>
  <mc:AlternateContent xmlns:mc="http://schemas.openxmlformats.org/markup-compatibility/2006" xmlns:p14="http://schemas.microsoft.com/office/powerpoint/2010/main">
    <mc:Choice Requires="p14">
      <p:transition spd="slow" p14:dur="1750">
        <p14:doors dir="vert"/>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698623" y="2746373"/>
            <a:ext cx="2187580" cy="2187580"/>
          </a:xfrm>
          <a:custGeom>
            <a:avLst/>
            <a:gdLst>
              <a:gd name="connsiteX0" fmla="*/ 1093790 w 2187580"/>
              <a:gd name="connsiteY0" fmla="*/ 0 h 2187580"/>
              <a:gd name="connsiteX1" fmla="*/ 2187580 w 2187580"/>
              <a:gd name="connsiteY1" fmla="*/ 1093790 h 2187580"/>
              <a:gd name="connsiteX2" fmla="*/ 1093790 w 2187580"/>
              <a:gd name="connsiteY2" fmla="*/ 2187580 h 2187580"/>
              <a:gd name="connsiteX3" fmla="*/ 0 w 2187580"/>
              <a:gd name="connsiteY3" fmla="*/ 1093790 h 2187580"/>
              <a:gd name="connsiteX4" fmla="*/ 1093790 w 2187580"/>
              <a:gd name="connsiteY4" fmla="*/ 0 h 2187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7580" h="2187580">
                <a:moveTo>
                  <a:pt x="1093790" y="0"/>
                </a:moveTo>
                <a:cubicBezTo>
                  <a:pt x="1697874" y="0"/>
                  <a:pt x="2187580" y="489706"/>
                  <a:pt x="2187580" y="1093790"/>
                </a:cubicBezTo>
                <a:cubicBezTo>
                  <a:pt x="2187580" y="1697874"/>
                  <a:pt x="1697874" y="2187580"/>
                  <a:pt x="1093790" y="2187580"/>
                </a:cubicBezTo>
                <a:cubicBezTo>
                  <a:pt x="489706" y="2187580"/>
                  <a:pt x="0" y="1697874"/>
                  <a:pt x="0" y="1093790"/>
                </a:cubicBezTo>
                <a:cubicBezTo>
                  <a:pt x="0" y="489706"/>
                  <a:pt x="489706" y="0"/>
                  <a:pt x="1093790"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624564189"/>
      </p:ext>
    </p:extLst>
  </p:cSld>
  <p:clrMapOvr>
    <a:masterClrMapping/>
  </p:clrMapOvr>
  <mc:AlternateContent xmlns:mc="http://schemas.openxmlformats.org/markup-compatibility/2006" xmlns:p14="http://schemas.microsoft.com/office/powerpoint/2010/main">
    <mc:Choice Requires="p14">
      <p:transition spd="slow" p14:dur="1750">
        <p14:doors dir="ver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60C2E9-35EB-4131-B4A2-0976453E50EE}" type="datetimeFigureOut">
              <a:rPr lang="en-US" smtClean="0"/>
              <a:t>02/11/2020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E7400B-8D8B-4B80-AA5B-E00A5F01732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2362201"/>
            <a:ext cx="103632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963084" y="4626865"/>
            <a:ext cx="103632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33D019-A32C-4EAD-B8E6-DBDA699692FD}" type="datetime2">
              <a:rPr lang="en-US" smtClean="0"/>
              <a:t>Monday, November 2, 2020</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975360" y="4599432"/>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7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t>Monday, November 2, 2020</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60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3984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3984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t>Monday, November 2, 2020</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3741949" y="4045691"/>
            <a:ext cx="4709160" cy="1059"/>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CD4847-11EF-4466-A8AD-85CDB7B49118}" type="datetime2">
              <a:rPr lang="en-US" smtClean="0"/>
              <a:t>Monday, November 2, 2020</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t>Monday, November 2, 2020</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080"/>
            <a:ext cx="2852928"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962400" y="792080"/>
            <a:ext cx="7620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601" y="2130553"/>
            <a:ext cx="2852928"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FE976D3-5B7F-4300-ABED-C91F1B2AE209}" type="datetime2">
              <a:rPr lang="en-US" smtClean="0"/>
              <a:t>Monday, November 2, 2020</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912152" y="3579942"/>
            <a:ext cx="5577840" cy="211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480"/>
            <a:ext cx="2856907"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3811480" y="838201"/>
            <a:ext cx="787252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09600" y="2133600"/>
            <a:ext cx="2852928"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DC1E59-17DD-41CE-97CA-624A472382D4}" type="datetime2">
              <a:rPr lang="en-US" smtClean="0"/>
              <a:t>Monday, November 2, 2020</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12192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09600" y="533400"/>
            <a:ext cx="109728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600" y="1600200"/>
            <a:ext cx="109728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12192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609600" y="18288"/>
            <a:ext cx="3860800" cy="329184"/>
          </a:xfrm>
          <a:prstGeom prst="rect">
            <a:avLst/>
          </a:prstGeom>
        </p:spPr>
        <p:txBody>
          <a:bodyPr vert="horz" lIns="91440" tIns="45720" rIns="91440" bIns="45720" rtlCol="0" anchor="ctr"/>
          <a:lstStyle>
            <a:lvl1pPr algn="l">
              <a:defRPr sz="1200">
                <a:solidFill>
                  <a:srgbClr val="FFFFFF"/>
                </a:solidFill>
              </a:defRPr>
            </a:lvl1pPr>
          </a:lstStyle>
          <a:p>
            <a:fld id="{A80CB818-7379-467D-8E76-EF9D9074A26C}" type="datetime2">
              <a:rPr lang="en-US" smtClean="0"/>
              <a:t>Monday, November 2, 2020</a:t>
            </a:fld>
            <a:endParaRPr lang="en-US" dirty="0"/>
          </a:p>
        </p:txBody>
      </p:sp>
      <p:sp>
        <p:nvSpPr>
          <p:cNvPr id="5" name="Footer Placeholder 4"/>
          <p:cNvSpPr>
            <a:spLocks noGrp="1"/>
          </p:cNvSpPr>
          <p:nvPr>
            <p:ph type="ftr" sz="quarter" idx="3"/>
          </p:nvPr>
        </p:nvSpPr>
        <p:spPr>
          <a:xfrm>
            <a:off x="4572000" y="18288"/>
            <a:ext cx="54864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10160000" y="18288"/>
            <a:ext cx="14224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pic>
        <p:nvPicPr>
          <p:cNvPr id="9" name="图片 1"/>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flipH="1">
            <a:off x="0" y="0"/>
            <a:ext cx="1557766" cy="1418446"/>
          </a:xfrm>
          <a:prstGeom prst="rect">
            <a:avLst/>
          </a:prstGeom>
        </p:spPr>
      </p:pic>
      <p:sp>
        <p:nvSpPr>
          <p:cNvPr id="11" name="文本框 2"/>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
        <p:nvSpPr>
          <p:cNvPr id="12" name="TextBox 11"/>
          <p:cNvSpPr txBox="1"/>
          <p:nvPr userDrawn="1"/>
        </p:nvSpPr>
        <p:spPr>
          <a:xfrm>
            <a:off x="11602899" y="6287572"/>
            <a:ext cx="474810" cy="369332"/>
          </a:xfrm>
          <a:prstGeom prst="rect">
            <a:avLst/>
          </a:prstGeom>
          <a:noFill/>
        </p:spPr>
        <p:txBody>
          <a:bodyPr wrap="none" rtlCol="0">
            <a:spAutoFit/>
          </a:bodyPr>
          <a:lstStyle/>
          <a:p>
            <a:fld id="{32052700-9C14-40BB-AC4A-3575FEFBB826}" type="slidenum">
              <a:rPr lang="en-US" b="1" smtClean="0">
                <a:latin typeface="Cambria" panose="02040503050406030204" pitchFamily="18" charset="0"/>
              </a:rPr>
              <a:t>‹#›</a:t>
            </a:fld>
            <a:endParaRPr lang="en-US" b="1" dirty="0">
              <a:latin typeface="Cambria" panose="02040503050406030204" pitchFamily="18" charset="0"/>
            </a:endParaRPr>
          </a:p>
        </p:txBody>
      </p:sp>
      <p:cxnSp>
        <p:nvCxnSpPr>
          <p:cNvPr id="13" name="Straight Connector 12"/>
          <p:cNvCxnSpPr/>
          <p:nvPr userDrawn="1"/>
        </p:nvCxnSpPr>
        <p:spPr>
          <a:xfrm flipV="1">
            <a:off x="0" y="6457950"/>
            <a:ext cx="11458575" cy="14288"/>
          </a:xfrm>
          <a:prstGeom prst="line">
            <a:avLst/>
          </a:prstGeom>
          <a:ln w="28575">
            <a:solidFill>
              <a:srgbClr val="D32F2F"/>
            </a:solidFill>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userDrawn="1"/>
        </p:nvPicPr>
        <p:blipFill>
          <a:blip r:embed="rId18" cstate="print">
            <a:extLst>
              <a:ext uri="{28A0092B-C50C-407E-A947-70E740481C1C}">
                <a14:useLocalDpi xmlns:a14="http://schemas.microsoft.com/office/drawing/2010/main" val="0"/>
              </a:ext>
            </a:extLst>
          </a:blip>
          <a:stretch>
            <a:fillRect/>
          </a:stretch>
        </p:blipFill>
        <p:spPr>
          <a:xfrm>
            <a:off x="50800" y="6517929"/>
            <a:ext cx="1003300" cy="294229"/>
          </a:xfrm>
          <a:prstGeom prst="rect">
            <a:avLst/>
          </a:prstGeom>
        </p:spPr>
      </p:pic>
      <p:sp>
        <p:nvSpPr>
          <p:cNvPr id="15" name="TextBox 14"/>
          <p:cNvSpPr txBox="1"/>
          <p:nvPr userDrawn="1"/>
        </p:nvSpPr>
        <p:spPr>
          <a:xfrm>
            <a:off x="1025524" y="6517929"/>
            <a:ext cx="2311915" cy="276999"/>
          </a:xfrm>
          <a:prstGeom prst="rect">
            <a:avLst/>
          </a:prstGeom>
          <a:noFill/>
        </p:spPr>
        <p:txBody>
          <a:bodyPr wrap="none" rtlCol="0">
            <a:spAutoFit/>
          </a:bodyPr>
          <a:lstStyle/>
          <a:p>
            <a:r>
              <a:rPr lang="en-US" sz="1200" b="1" dirty="0" smtClean="0">
                <a:solidFill>
                  <a:srgbClr val="D51C29"/>
                </a:solidFill>
                <a:latin typeface="Cambria" panose="02040503050406030204" pitchFamily="18" charset="0"/>
              </a:rPr>
              <a:t>KHOA</a:t>
            </a:r>
            <a:r>
              <a:rPr lang="en-US" sz="1200" b="1" baseline="0" dirty="0" smtClean="0">
                <a:solidFill>
                  <a:srgbClr val="D51C29"/>
                </a:solidFill>
                <a:latin typeface="Cambria" panose="02040503050406030204" pitchFamily="18" charset="0"/>
              </a:rPr>
              <a:t> CÔNG NGHỆ THÔNG TIN</a:t>
            </a:r>
            <a:endParaRPr lang="en-US" sz="1200" b="1" dirty="0">
              <a:solidFill>
                <a:srgbClr val="D51C29"/>
              </a:solidFill>
              <a:latin typeface="Cambria" panose="02040503050406030204" pitchFamily="18" charset="0"/>
            </a:endParaRP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663" r:id="rId14"/>
    <p:sldLayoutId id="2147483670" r:id="rId15"/>
  </p:sldLayoutIdLst>
  <mc:AlternateContent xmlns:mc="http://schemas.openxmlformats.org/markup-compatibility/2006" xmlns:p14="http://schemas.microsoft.com/office/powerpoint/2010/main">
    <mc:Choice Requires="p14">
      <p:transition spd="slow" p14:dur="1750">
        <p14:doors dir="vert"/>
      </p:transition>
    </mc:Choice>
    <mc:Fallback xmlns="">
      <p:transition spd="slow">
        <p:fade/>
      </p:transition>
    </mc:Fallback>
  </mc:AlternateContent>
  <p:timing>
    <p:tnLst>
      <p:par>
        <p:cTn id="1" dur="indefinite" restart="never" nodeType="tmRoot"/>
      </p:par>
    </p:tnLst>
  </p:timing>
  <p:hf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CEF99411-4709-4D85-A7C3-945C4791A054}"/>
              </a:ext>
            </a:extLst>
          </p:cNvPr>
          <p:cNvSpPr txBox="1"/>
          <p:nvPr/>
        </p:nvSpPr>
        <p:spPr>
          <a:xfrm>
            <a:off x="3221026" y="1625116"/>
            <a:ext cx="6346930" cy="830997"/>
          </a:xfrm>
          <a:prstGeom prst="rect">
            <a:avLst/>
          </a:prstGeom>
          <a:noFill/>
        </p:spPr>
        <p:txBody>
          <a:bodyPr wrap="none" rtlCol="0">
            <a:spAutoFit/>
            <a:scene3d>
              <a:camera prst="orthographicFront"/>
              <a:lightRig rig="threePt" dir="t"/>
            </a:scene3d>
            <a:sp3d contourW="12700"/>
          </a:bodyPr>
          <a:lstStyle/>
          <a:p>
            <a:pPr algn="ctr"/>
            <a:r>
              <a:rPr lang="en-US" altLang="zh-CN" sz="4800" b="1" dirty="0" smtClean="0">
                <a:solidFill>
                  <a:srgbClr val="2C3E50"/>
                </a:solidFill>
                <a:latin typeface="Cambria" panose="02040503050406030204" pitchFamily="18" charset="0"/>
                <a:ea typeface="Tahoma" panose="020B0604030504040204" pitchFamily="34" charset="0"/>
                <a:cs typeface="Tahoma" panose="020B0604030504040204" pitchFamily="34" charset="0"/>
              </a:rPr>
              <a:t>KỸ THUẬT LẬP TRÌNH</a:t>
            </a:r>
            <a:endParaRPr lang="en-US" altLang="zh-CN" sz="4800" b="1" dirty="0">
              <a:solidFill>
                <a:srgbClr val="2C3E50"/>
              </a:solidFill>
              <a:latin typeface="Cambria" panose="02040503050406030204" pitchFamily="18" charset="0"/>
              <a:ea typeface="Tahoma" panose="020B0604030504040204" pitchFamily="34" charset="0"/>
              <a:cs typeface="Tahoma" panose="020B0604030504040204" pitchFamily="34" charset="0"/>
            </a:endParaRPr>
          </a:p>
        </p:txBody>
      </p:sp>
      <p:grpSp>
        <p:nvGrpSpPr>
          <p:cNvPr id="9" name="组合 8">
            <a:extLst>
              <a:ext uri="{FF2B5EF4-FFF2-40B4-BE49-F238E27FC236}">
                <a16:creationId xmlns:a16="http://schemas.microsoft.com/office/drawing/2014/main" id="{97D9BB3D-6037-4984-B1C9-6EA6F0733901}"/>
              </a:ext>
            </a:extLst>
          </p:cNvPr>
          <p:cNvGrpSpPr/>
          <p:nvPr/>
        </p:nvGrpSpPr>
        <p:grpSpPr>
          <a:xfrm>
            <a:off x="4520692" y="4328846"/>
            <a:ext cx="416937" cy="416934"/>
            <a:chOff x="891974" y="4415843"/>
            <a:chExt cx="450443" cy="450443"/>
          </a:xfrm>
        </p:grpSpPr>
        <p:sp>
          <p:nvSpPr>
            <p:cNvPr id="10" name="椭圆 9">
              <a:extLst>
                <a:ext uri="{FF2B5EF4-FFF2-40B4-BE49-F238E27FC236}">
                  <a16:creationId xmlns:a16="http://schemas.microsoft.com/office/drawing/2014/main" id="{9C9DB4BA-54F7-4C0E-AE0C-B1C46DE8FD76}"/>
                </a:ext>
              </a:extLst>
            </p:cNvPr>
            <p:cNvSpPr/>
            <p:nvPr/>
          </p:nvSpPr>
          <p:spPr>
            <a:xfrm>
              <a:off x="891974" y="4415843"/>
              <a:ext cx="450443" cy="450443"/>
            </a:xfrm>
            <a:prstGeom prst="ellipse">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sp>
          <p:nvSpPr>
            <p:cNvPr id="11" name="椭圆 39">
              <a:extLst>
                <a:ext uri="{FF2B5EF4-FFF2-40B4-BE49-F238E27FC236}">
                  <a16:creationId xmlns:a16="http://schemas.microsoft.com/office/drawing/2014/main" id="{A2EF981A-E8A3-4B9C-9705-339D975A808A}"/>
                </a:ext>
              </a:extLst>
            </p:cNvPr>
            <p:cNvSpPr/>
            <p:nvPr/>
          </p:nvSpPr>
          <p:spPr>
            <a:xfrm>
              <a:off x="993275" y="4502064"/>
              <a:ext cx="247839" cy="278000"/>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accent4"/>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grpSp>
      <p:sp>
        <p:nvSpPr>
          <p:cNvPr id="12" name="文本框 11">
            <a:extLst>
              <a:ext uri="{FF2B5EF4-FFF2-40B4-BE49-F238E27FC236}">
                <a16:creationId xmlns:a16="http://schemas.microsoft.com/office/drawing/2014/main" id="{C9BD2F7B-3F77-4C00-A03B-0C17F27D1349}"/>
              </a:ext>
            </a:extLst>
          </p:cNvPr>
          <p:cNvSpPr txBox="1"/>
          <p:nvPr/>
        </p:nvSpPr>
        <p:spPr>
          <a:xfrm>
            <a:off x="5088019" y="4276226"/>
            <a:ext cx="3698795" cy="646331"/>
          </a:xfrm>
          <a:prstGeom prst="rect">
            <a:avLst/>
          </a:prstGeom>
          <a:noFill/>
        </p:spPr>
        <p:txBody>
          <a:bodyPr wrap="square" rtlCol="0">
            <a:spAutoFit/>
            <a:scene3d>
              <a:camera prst="orthographicFront"/>
              <a:lightRig rig="threePt" dir="t"/>
            </a:scene3d>
            <a:sp3d contourW="12700"/>
          </a:bodyPr>
          <a:lstStyle/>
          <a:p>
            <a:r>
              <a:rPr lang="en-US" altLang="zh-CN" b="1" dirty="0" smtClean="0">
                <a:solidFill>
                  <a:schemeClr val="bg2">
                    <a:lumMod val="50000"/>
                  </a:schemeClr>
                </a:solidFill>
                <a:latin typeface="Cambria" panose="02040503050406030204" pitchFamily="18" charset="0"/>
                <a:ea typeface="+mj-ea"/>
              </a:rPr>
              <a:t>GVGD: </a:t>
            </a:r>
            <a:r>
              <a:rPr lang="en-US" altLang="zh-CN" b="1" dirty="0" err="1" smtClean="0">
                <a:solidFill>
                  <a:schemeClr val="bg2">
                    <a:lumMod val="50000"/>
                  </a:schemeClr>
                </a:solidFill>
                <a:latin typeface="Cambria" panose="02040503050406030204" pitchFamily="18" charset="0"/>
                <a:ea typeface="+mj-ea"/>
              </a:rPr>
              <a:t>ThS</a:t>
            </a:r>
            <a:r>
              <a:rPr lang="en-US" altLang="zh-CN" b="1" dirty="0" smtClean="0">
                <a:solidFill>
                  <a:schemeClr val="bg2">
                    <a:lumMod val="50000"/>
                  </a:schemeClr>
                </a:solidFill>
                <a:latin typeface="Cambria" panose="02040503050406030204" pitchFamily="18" charset="0"/>
                <a:ea typeface="+mj-ea"/>
              </a:rPr>
              <a:t>. NGUYỄN MINH TÂN</a:t>
            </a:r>
          </a:p>
          <a:p>
            <a:endParaRPr lang="en-US" altLang="zh-CN" b="1" dirty="0">
              <a:solidFill>
                <a:schemeClr val="bg2">
                  <a:lumMod val="50000"/>
                </a:schemeClr>
              </a:solidFill>
              <a:latin typeface="Cambria" panose="02040503050406030204" pitchFamily="18" charset="0"/>
            </a:endParaRPr>
          </a:p>
        </p:txBody>
      </p:sp>
      <p:pic>
        <p:nvPicPr>
          <p:cNvPr id="18" name="William Joseph - Radioactive">
            <a:hlinkClick r:id="" action="ppaction://media"/>
            <a:extLst>
              <a:ext uri="{FF2B5EF4-FFF2-40B4-BE49-F238E27FC236}">
                <a16:creationId xmlns:a16="http://schemas.microsoft.com/office/drawing/2014/main" id="{74606A9D-B362-448E-BAAC-A60B438E8D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0" y="-733425"/>
            <a:ext cx="609600" cy="609600"/>
          </a:xfrm>
          <a:prstGeom prst="rect">
            <a:avLst/>
          </a:prstGeom>
        </p:spPr>
      </p:pic>
      <p:grpSp>
        <p:nvGrpSpPr>
          <p:cNvPr id="14" name="组合 12">
            <a:extLst>
              <a:ext uri="{FF2B5EF4-FFF2-40B4-BE49-F238E27FC236}">
                <a16:creationId xmlns:a16="http://schemas.microsoft.com/office/drawing/2014/main" id="{A6373AAE-0444-45F1-A55E-2836D8D88CFA}"/>
              </a:ext>
            </a:extLst>
          </p:cNvPr>
          <p:cNvGrpSpPr/>
          <p:nvPr/>
        </p:nvGrpSpPr>
        <p:grpSpPr>
          <a:xfrm>
            <a:off x="4520692" y="5285515"/>
            <a:ext cx="416937" cy="416934"/>
            <a:chOff x="891974" y="4415843"/>
            <a:chExt cx="450443" cy="450443"/>
          </a:xfrm>
        </p:grpSpPr>
        <p:sp>
          <p:nvSpPr>
            <p:cNvPr id="15" name="椭圆 13">
              <a:extLst>
                <a:ext uri="{FF2B5EF4-FFF2-40B4-BE49-F238E27FC236}">
                  <a16:creationId xmlns:a16="http://schemas.microsoft.com/office/drawing/2014/main" id="{CDAA027D-F144-4D14-B4A5-F6916DF57A23}"/>
                </a:ext>
              </a:extLst>
            </p:cNvPr>
            <p:cNvSpPr/>
            <p:nvPr/>
          </p:nvSpPr>
          <p:spPr>
            <a:xfrm>
              <a:off x="891974" y="4415843"/>
              <a:ext cx="450443" cy="450443"/>
            </a:xfrm>
            <a:prstGeom prst="ellipse">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sp>
          <p:nvSpPr>
            <p:cNvPr id="16" name="椭圆 44">
              <a:extLst>
                <a:ext uri="{FF2B5EF4-FFF2-40B4-BE49-F238E27FC236}">
                  <a16:creationId xmlns:a16="http://schemas.microsoft.com/office/drawing/2014/main" id="{92A36B17-D0F9-46AC-BA69-068766D94A9C}"/>
                </a:ext>
              </a:extLst>
            </p:cNvPr>
            <p:cNvSpPr/>
            <p:nvPr/>
          </p:nvSpPr>
          <p:spPr>
            <a:xfrm>
              <a:off x="978196" y="4510710"/>
              <a:ext cx="278000" cy="260708"/>
            </a:xfrm>
            <a:custGeom>
              <a:avLst/>
              <a:gdLst>
                <a:gd name="connsiteX0" fmla="*/ 249749 w 331788"/>
                <a:gd name="connsiteY0" fmla="*/ 163513 h 311151"/>
                <a:gd name="connsiteX1" fmla="*/ 243291 w 331788"/>
                <a:gd name="connsiteY1" fmla="*/ 171424 h 311151"/>
                <a:gd name="connsiteX2" fmla="*/ 243291 w 331788"/>
                <a:gd name="connsiteY2" fmla="*/ 218888 h 311151"/>
                <a:gd name="connsiteX3" fmla="*/ 238125 w 331788"/>
                <a:gd name="connsiteY3" fmla="*/ 229435 h 311151"/>
                <a:gd name="connsiteX4" fmla="*/ 249749 w 331788"/>
                <a:gd name="connsiteY4" fmla="*/ 241301 h 311151"/>
                <a:gd name="connsiteX5" fmla="*/ 260081 w 331788"/>
                <a:gd name="connsiteY5" fmla="*/ 236027 h 311151"/>
                <a:gd name="connsiteX6" fmla="*/ 288495 w 331788"/>
                <a:gd name="connsiteY6" fmla="*/ 236027 h 311151"/>
                <a:gd name="connsiteX7" fmla="*/ 307868 w 331788"/>
                <a:gd name="connsiteY7" fmla="*/ 236027 h 311151"/>
                <a:gd name="connsiteX8" fmla="*/ 314325 w 331788"/>
                <a:gd name="connsiteY8" fmla="*/ 229435 h 311151"/>
                <a:gd name="connsiteX9" fmla="*/ 307868 w 331788"/>
                <a:gd name="connsiteY9" fmla="*/ 221525 h 311151"/>
                <a:gd name="connsiteX10" fmla="*/ 260081 w 331788"/>
                <a:gd name="connsiteY10" fmla="*/ 221525 h 311151"/>
                <a:gd name="connsiteX11" fmla="*/ 257498 w 331788"/>
                <a:gd name="connsiteY11" fmla="*/ 218888 h 311151"/>
                <a:gd name="connsiteX12" fmla="*/ 257498 w 331788"/>
                <a:gd name="connsiteY12" fmla="*/ 171424 h 311151"/>
                <a:gd name="connsiteX13" fmla="*/ 249749 w 331788"/>
                <a:gd name="connsiteY13" fmla="*/ 163513 h 311151"/>
                <a:gd name="connsiteX14" fmla="*/ 250178 w 331788"/>
                <a:gd name="connsiteY14" fmla="*/ 147638 h 311151"/>
                <a:gd name="connsiteX15" fmla="*/ 289040 w 331788"/>
                <a:gd name="connsiteY15" fmla="*/ 158020 h 311151"/>
                <a:gd name="connsiteX16" fmla="*/ 331788 w 331788"/>
                <a:gd name="connsiteY16" fmla="*/ 229395 h 311151"/>
                <a:gd name="connsiteX17" fmla="*/ 250178 w 331788"/>
                <a:gd name="connsiteY17" fmla="*/ 311151 h 311151"/>
                <a:gd name="connsiteX18" fmla="*/ 175044 w 331788"/>
                <a:gd name="connsiteY18" fmla="*/ 260540 h 311151"/>
                <a:gd name="connsiteX19" fmla="*/ 169863 w 331788"/>
                <a:gd name="connsiteY19" fmla="*/ 229395 h 311151"/>
                <a:gd name="connsiteX20" fmla="*/ 250178 w 331788"/>
                <a:gd name="connsiteY20" fmla="*/ 147638 h 311151"/>
                <a:gd name="connsiteX21" fmla="*/ 22336 w 331788"/>
                <a:gd name="connsiteY21" fmla="*/ 44450 h 311151"/>
                <a:gd name="connsiteX22" fmla="*/ 15875 w 331788"/>
                <a:gd name="connsiteY22" fmla="*/ 49630 h 311151"/>
                <a:gd name="connsiteX23" fmla="*/ 15875 w 331788"/>
                <a:gd name="connsiteY23" fmla="*/ 93663 h 311151"/>
                <a:gd name="connsiteX24" fmla="*/ 273050 w 331788"/>
                <a:gd name="connsiteY24" fmla="*/ 93663 h 311151"/>
                <a:gd name="connsiteX25" fmla="*/ 273050 w 331788"/>
                <a:gd name="connsiteY25" fmla="*/ 49630 h 311151"/>
                <a:gd name="connsiteX26" fmla="*/ 267881 w 331788"/>
                <a:gd name="connsiteY26" fmla="*/ 44450 h 311151"/>
                <a:gd name="connsiteX27" fmla="*/ 245911 w 331788"/>
                <a:gd name="connsiteY27" fmla="*/ 44450 h 311151"/>
                <a:gd name="connsiteX28" fmla="*/ 245911 w 331788"/>
                <a:gd name="connsiteY28" fmla="*/ 53515 h 311151"/>
                <a:gd name="connsiteX29" fmla="*/ 231695 w 331788"/>
                <a:gd name="connsiteY29" fmla="*/ 67761 h 311151"/>
                <a:gd name="connsiteX30" fmla="*/ 212310 w 331788"/>
                <a:gd name="connsiteY30" fmla="*/ 67761 h 311151"/>
                <a:gd name="connsiteX31" fmla="*/ 198094 w 331788"/>
                <a:gd name="connsiteY31" fmla="*/ 53515 h 311151"/>
                <a:gd name="connsiteX32" fmla="*/ 198094 w 331788"/>
                <a:gd name="connsiteY32" fmla="*/ 44450 h 311151"/>
                <a:gd name="connsiteX33" fmla="*/ 168370 w 331788"/>
                <a:gd name="connsiteY33" fmla="*/ 44450 h 311151"/>
                <a:gd name="connsiteX34" fmla="*/ 168370 w 331788"/>
                <a:gd name="connsiteY34" fmla="*/ 53515 h 311151"/>
                <a:gd name="connsiteX35" fmla="*/ 154155 w 331788"/>
                <a:gd name="connsiteY35" fmla="*/ 67761 h 311151"/>
                <a:gd name="connsiteX36" fmla="*/ 134770 w 331788"/>
                <a:gd name="connsiteY36" fmla="*/ 67761 h 311151"/>
                <a:gd name="connsiteX37" fmla="*/ 120554 w 331788"/>
                <a:gd name="connsiteY37" fmla="*/ 53515 h 311151"/>
                <a:gd name="connsiteX38" fmla="*/ 120554 w 331788"/>
                <a:gd name="connsiteY38" fmla="*/ 44450 h 311151"/>
                <a:gd name="connsiteX39" fmla="*/ 92123 w 331788"/>
                <a:gd name="connsiteY39" fmla="*/ 44450 h 311151"/>
                <a:gd name="connsiteX40" fmla="*/ 92123 w 331788"/>
                <a:gd name="connsiteY40" fmla="*/ 53515 h 311151"/>
                <a:gd name="connsiteX41" fmla="*/ 77907 w 331788"/>
                <a:gd name="connsiteY41" fmla="*/ 67761 h 311151"/>
                <a:gd name="connsiteX42" fmla="*/ 58522 w 331788"/>
                <a:gd name="connsiteY42" fmla="*/ 67761 h 311151"/>
                <a:gd name="connsiteX43" fmla="*/ 44306 w 331788"/>
                <a:gd name="connsiteY43" fmla="*/ 53515 h 311151"/>
                <a:gd name="connsiteX44" fmla="*/ 44306 w 331788"/>
                <a:gd name="connsiteY44" fmla="*/ 44450 h 311151"/>
                <a:gd name="connsiteX45" fmla="*/ 22336 w 331788"/>
                <a:gd name="connsiteY45" fmla="*/ 44450 h 311151"/>
                <a:gd name="connsiteX46" fmla="*/ 58303 w 331788"/>
                <a:gd name="connsiteY46" fmla="*/ 0 h 311151"/>
                <a:gd name="connsiteX47" fmla="*/ 77737 w 331788"/>
                <a:gd name="connsiteY47" fmla="*/ 0 h 311151"/>
                <a:gd name="connsiteX48" fmla="*/ 91989 w 331788"/>
                <a:gd name="connsiteY48" fmla="*/ 14248 h 311151"/>
                <a:gd name="connsiteX49" fmla="*/ 91989 w 331788"/>
                <a:gd name="connsiteY49" fmla="*/ 29791 h 311151"/>
                <a:gd name="connsiteX50" fmla="*/ 120493 w 331788"/>
                <a:gd name="connsiteY50" fmla="*/ 29791 h 311151"/>
                <a:gd name="connsiteX51" fmla="*/ 120493 w 331788"/>
                <a:gd name="connsiteY51" fmla="*/ 14248 h 311151"/>
                <a:gd name="connsiteX52" fmla="*/ 134745 w 331788"/>
                <a:gd name="connsiteY52" fmla="*/ 0 h 311151"/>
                <a:gd name="connsiteX53" fmla="*/ 154179 w 331788"/>
                <a:gd name="connsiteY53" fmla="*/ 0 h 311151"/>
                <a:gd name="connsiteX54" fmla="*/ 168431 w 331788"/>
                <a:gd name="connsiteY54" fmla="*/ 14248 h 311151"/>
                <a:gd name="connsiteX55" fmla="*/ 168431 w 331788"/>
                <a:gd name="connsiteY55" fmla="*/ 29791 h 311151"/>
                <a:gd name="connsiteX56" fmla="*/ 198231 w 331788"/>
                <a:gd name="connsiteY56" fmla="*/ 29791 h 311151"/>
                <a:gd name="connsiteX57" fmla="*/ 198231 w 331788"/>
                <a:gd name="connsiteY57" fmla="*/ 14248 h 311151"/>
                <a:gd name="connsiteX58" fmla="*/ 212483 w 331788"/>
                <a:gd name="connsiteY58" fmla="*/ 0 h 311151"/>
                <a:gd name="connsiteX59" fmla="*/ 231917 w 331788"/>
                <a:gd name="connsiteY59" fmla="*/ 0 h 311151"/>
                <a:gd name="connsiteX60" fmla="*/ 246170 w 331788"/>
                <a:gd name="connsiteY60" fmla="*/ 14248 h 311151"/>
                <a:gd name="connsiteX61" fmla="*/ 246170 w 331788"/>
                <a:gd name="connsiteY61" fmla="*/ 29791 h 311151"/>
                <a:gd name="connsiteX62" fmla="*/ 268195 w 331788"/>
                <a:gd name="connsiteY62" fmla="*/ 29791 h 311151"/>
                <a:gd name="connsiteX63" fmla="*/ 288925 w 331788"/>
                <a:gd name="connsiteY63" fmla="*/ 50516 h 311151"/>
                <a:gd name="connsiteX64" fmla="*/ 288925 w 331788"/>
                <a:gd name="connsiteY64" fmla="*/ 146366 h 311151"/>
                <a:gd name="connsiteX65" fmla="*/ 286334 w 331788"/>
                <a:gd name="connsiteY65" fmla="*/ 143775 h 311151"/>
                <a:gd name="connsiteX66" fmla="*/ 250056 w 331788"/>
                <a:gd name="connsiteY66" fmla="*/ 137299 h 311151"/>
                <a:gd name="connsiteX67" fmla="*/ 215074 w 331788"/>
                <a:gd name="connsiteY67" fmla="*/ 143775 h 311151"/>
                <a:gd name="connsiteX68" fmla="*/ 185275 w 331788"/>
                <a:gd name="connsiteY68" fmla="*/ 164500 h 311151"/>
                <a:gd name="connsiteX69" fmla="*/ 165840 w 331788"/>
                <a:gd name="connsiteY69" fmla="*/ 192996 h 311151"/>
                <a:gd name="connsiteX70" fmla="*/ 158066 w 331788"/>
                <a:gd name="connsiteY70" fmla="*/ 229264 h 311151"/>
                <a:gd name="connsiteX71" fmla="*/ 163249 w 331788"/>
                <a:gd name="connsiteY71" fmla="*/ 260350 h 311151"/>
                <a:gd name="connsiteX72" fmla="*/ 22025 w 331788"/>
                <a:gd name="connsiteY72" fmla="*/ 260350 h 311151"/>
                <a:gd name="connsiteX73" fmla="*/ 0 w 331788"/>
                <a:gd name="connsiteY73" fmla="*/ 238330 h 311151"/>
                <a:gd name="connsiteX74" fmla="*/ 0 w 331788"/>
                <a:gd name="connsiteY74" fmla="*/ 50516 h 311151"/>
                <a:gd name="connsiteX75" fmla="*/ 22025 w 331788"/>
                <a:gd name="connsiteY75" fmla="*/ 29791 h 311151"/>
                <a:gd name="connsiteX76" fmla="*/ 44051 w 331788"/>
                <a:gd name="connsiteY76" fmla="*/ 29791 h 311151"/>
                <a:gd name="connsiteX77" fmla="*/ 44051 w 331788"/>
                <a:gd name="connsiteY77" fmla="*/ 14248 h 311151"/>
                <a:gd name="connsiteX78" fmla="*/ 58303 w 331788"/>
                <a:gd name="connsiteY78" fmla="*/ 0 h 31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331788" h="311151">
                  <a:moveTo>
                    <a:pt x="249749" y="163513"/>
                  </a:moveTo>
                  <a:cubicBezTo>
                    <a:pt x="245874" y="163513"/>
                    <a:pt x="243291" y="167468"/>
                    <a:pt x="243291" y="171424"/>
                  </a:cubicBezTo>
                  <a:cubicBezTo>
                    <a:pt x="243291" y="171424"/>
                    <a:pt x="243291" y="171424"/>
                    <a:pt x="243291" y="218888"/>
                  </a:cubicBezTo>
                  <a:cubicBezTo>
                    <a:pt x="239417" y="221525"/>
                    <a:pt x="238125" y="225480"/>
                    <a:pt x="238125" y="229435"/>
                  </a:cubicBezTo>
                  <a:cubicBezTo>
                    <a:pt x="238125" y="236027"/>
                    <a:pt x="243291" y="241301"/>
                    <a:pt x="249749" y="241301"/>
                  </a:cubicBezTo>
                  <a:cubicBezTo>
                    <a:pt x="253624" y="241301"/>
                    <a:pt x="257498" y="239983"/>
                    <a:pt x="260081" y="236027"/>
                  </a:cubicBezTo>
                  <a:cubicBezTo>
                    <a:pt x="260081" y="236027"/>
                    <a:pt x="260081" y="236027"/>
                    <a:pt x="288495" y="236027"/>
                  </a:cubicBezTo>
                  <a:lnTo>
                    <a:pt x="307868" y="236027"/>
                  </a:lnTo>
                  <a:cubicBezTo>
                    <a:pt x="311742" y="236027"/>
                    <a:pt x="314325" y="233390"/>
                    <a:pt x="314325" y="229435"/>
                  </a:cubicBezTo>
                  <a:cubicBezTo>
                    <a:pt x="314325" y="225480"/>
                    <a:pt x="311742" y="221525"/>
                    <a:pt x="307868" y="221525"/>
                  </a:cubicBezTo>
                  <a:cubicBezTo>
                    <a:pt x="307868" y="221525"/>
                    <a:pt x="307868" y="221525"/>
                    <a:pt x="260081" y="221525"/>
                  </a:cubicBezTo>
                  <a:cubicBezTo>
                    <a:pt x="258790" y="221525"/>
                    <a:pt x="257498" y="220206"/>
                    <a:pt x="257498" y="218888"/>
                  </a:cubicBezTo>
                  <a:cubicBezTo>
                    <a:pt x="257498" y="218888"/>
                    <a:pt x="257498" y="218888"/>
                    <a:pt x="257498" y="171424"/>
                  </a:cubicBezTo>
                  <a:cubicBezTo>
                    <a:pt x="257498" y="167468"/>
                    <a:pt x="253624" y="163513"/>
                    <a:pt x="249749" y="163513"/>
                  </a:cubicBezTo>
                  <a:close/>
                  <a:moveTo>
                    <a:pt x="250178" y="147638"/>
                  </a:moveTo>
                  <a:cubicBezTo>
                    <a:pt x="264427" y="147638"/>
                    <a:pt x="277381" y="151531"/>
                    <a:pt x="289040" y="158020"/>
                  </a:cubicBezTo>
                  <a:cubicBezTo>
                    <a:pt x="314948" y="172295"/>
                    <a:pt x="331788" y="198249"/>
                    <a:pt x="331788" y="229395"/>
                  </a:cubicBezTo>
                  <a:cubicBezTo>
                    <a:pt x="331788" y="274815"/>
                    <a:pt x="295517" y="311151"/>
                    <a:pt x="250178" y="311151"/>
                  </a:cubicBezTo>
                  <a:cubicBezTo>
                    <a:pt x="216497" y="311151"/>
                    <a:pt x="186703" y="289090"/>
                    <a:pt x="175044" y="260540"/>
                  </a:cubicBezTo>
                  <a:cubicBezTo>
                    <a:pt x="171158" y="250158"/>
                    <a:pt x="169863" y="239776"/>
                    <a:pt x="169863" y="229395"/>
                  </a:cubicBezTo>
                  <a:cubicBezTo>
                    <a:pt x="169863" y="183974"/>
                    <a:pt x="206134" y="147638"/>
                    <a:pt x="250178" y="147638"/>
                  </a:cubicBezTo>
                  <a:close/>
                  <a:moveTo>
                    <a:pt x="22336" y="44450"/>
                  </a:moveTo>
                  <a:cubicBezTo>
                    <a:pt x="18459" y="44450"/>
                    <a:pt x="15875" y="47040"/>
                    <a:pt x="15875" y="49630"/>
                  </a:cubicBezTo>
                  <a:lnTo>
                    <a:pt x="15875" y="93663"/>
                  </a:lnTo>
                  <a:cubicBezTo>
                    <a:pt x="15875" y="93663"/>
                    <a:pt x="15875" y="93663"/>
                    <a:pt x="273050" y="93663"/>
                  </a:cubicBezTo>
                  <a:cubicBezTo>
                    <a:pt x="273050" y="93663"/>
                    <a:pt x="273050" y="93663"/>
                    <a:pt x="273050" y="49630"/>
                  </a:cubicBezTo>
                  <a:cubicBezTo>
                    <a:pt x="273050" y="47040"/>
                    <a:pt x="270466" y="44450"/>
                    <a:pt x="267881" y="44450"/>
                  </a:cubicBezTo>
                  <a:cubicBezTo>
                    <a:pt x="267881" y="44450"/>
                    <a:pt x="267881" y="44450"/>
                    <a:pt x="245911" y="44450"/>
                  </a:cubicBezTo>
                  <a:cubicBezTo>
                    <a:pt x="245911" y="44450"/>
                    <a:pt x="245911" y="44450"/>
                    <a:pt x="245911" y="53515"/>
                  </a:cubicBezTo>
                  <a:cubicBezTo>
                    <a:pt x="245911" y="61286"/>
                    <a:pt x="239449" y="67761"/>
                    <a:pt x="231695" y="67761"/>
                  </a:cubicBezTo>
                  <a:cubicBezTo>
                    <a:pt x="231695" y="67761"/>
                    <a:pt x="231695" y="67761"/>
                    <a:pt x="212310" y="67761"/>
                  </a:cubicBezTo>
                  <a:cubicBezTo>
                    <a:pt x="204556" y="67761"/>
                    <a:pt x="198094" y="61286"/>
                    <a:pt x="198094" y="53515"/>
                  </a:cubicBezTo>
                  <a:cubicBezTo>
                    <a:pt x="198094" y="53515"/>
                    <a:pt x="198094" y="53515"/>
                    <a:pt x="198094" y="44450"/>
                  </a:cubicBezTo>
                  <a:cubicBezTo>
                    <a:pt x="198094" y="44450"/>
                    <a:pt x="198094" y="44450"/>
                    <a:pt x="168370" y="44450"/>
                  </a:cubicBezTo>
                  <a:cubicBezTo>
                    <a:pt x="168370" y="44450"/>
                    <a:pt x="168370" y="44450"/>
                    <a:pt x="168370" y="53515"/>
                  </a:cubicBezTo>
                  <a:cubicBezTo>
                    <a:pt x="168370" y="61286"/>
                    <a:pt x="161909" y="67761"/>
                    <a:pt x="154155" y="67761"/>
                  </a:cubicBezTo>
                  <a:cubicBezTo>
                    <a:pt x="154155" y="67761"/>
                    <a:pt x="154155" y="67761"/>
                    <a:pt x="134770" y="67761"/>
                  </a:cubicBezTo>
                  <a:cubicBezTo>
                    <a:pt x="127016" y="67761"/>
                    <a:pt x="120554" y="61286"/>
                    <a:pt x="120554" y="53515"/>
                  </a:cubicBezTo>
                  <a:cubicBezTo>
                    <a:pt x="120554" y="53515"/>
                    <a:pt x="120554" y="53515"/>
                    <a:pt x="120554" y="44450"/>
                  </a:cubicBezTo>
                  <a:cubicBezTo>
                    <a:pt x="120554" y="44450"/>
                    <a:pt x="120554" y="44450"/>
                    <a:pt x="92123" y="44450"/>
                  </a:cubicBezTo>
                  <a:cubicBezTo>
                    <a:pt x="92123" y="44450"/>
                    <a:pt x="92123" y="44450"/>
                    <a:pt x="92123" y="53515"/>
                  </a:cubicBezTo>
                  <a:cubicBezTo>
                    <a:pt x="92123" y="61286"/>
                    <a:pt x="85661" y="67761"/>
                    <a:pt x="77907" y="67761"/>
                  </a:cubicBezTo>
                  <a:cubicBezTo>
                    <a:pt x="77907" y="67761"/>
                    <a:pt x="77907" y="67761"/>
                    <a:pt x="58522" y="67761"/>
                  </a:cubicBezTo>
                  <a:cubicBezTo>
                    <a:pt x="50768" y="67761"/>
                    <a:pt x="44306" y="61286"/>
                    <a:pt x="44306" y="53515"/>
                  </a:cubicBezTo>
                  <a:cubicBezTo>
                    <a:pt x="44306" y="53515"/>
                    <a:pt x="44306" y="53515"/>
                    <a:pt x="44306" y="44450"/>
                  </a:cubicBezTo>
                  <a:cubicBezTo>
                    <a:pt x="44306" y="44450"/>
                    <a:pt x="44306" y="44450"/>
                    <a:pt x="22336" y="44450"/>
                  </a:cubicBezTo>
                  <a:close/>
                  <a:moveTo>
                    <a:pt x="58303" y="0"/>
                  </a:moveTo>
                  <a:cubicBezTo>
                    <a:pt x="58303" y="0"/>
                    <a:pt x="58303" y="0"/>
                    <a:pt x="77737" y="0"/>
                  </a:cubicBezTo>
                  <a:cubicBezTo>
                    <a:pt x="85511" y="0"/>
                    <a:pt x="91989" y="6476"/>
                    <a:pt x="91989" y="14248"/>
                  </a:cubicBezTo>
                  <a:cubicBezTo>
                    <a:pt x="91989" y="14248"/>
                    <a:pt x="91989" y="14248"/>
                    <a:pt x="91989" y="29791"/>
                  </a:cubicBezTo>
                  <a:cubicBezTo>
                    <a:pt x="91989" y="29791"/>
                    <a:pt x="91989" y="29791"/>
                    <a:pt x="120493" y="29791"/>
                  </a:cubicBezTo>
                  <a:cubicBezTo>
                    <a:pt x="120493" y="29791"/>
                    <a:pt x="120493" y="29791"/>
                    <a:pt x="120493" y="14248"/>
                  </a:cubicBezTo>
                  <a:cubicBezTo>
                    <a:pt x="120493" y="6476"/>
                    <a:pt x="126971" y="0"/>
                    <a:pt x="134745" y="0"/>
                  </a:cubicBezTo>
                  <a:cubicBezTo>
                    <a:pt x="134745" y="0"/>
                    <a:pt x="134745" y="0"/>
                    <a:pt x="154179" y="0"/>
                  </a:cubicBezTo>
                  <a:cubicBezTo>
                    <a:pt x="161953" y="0"/>
                    <a:pt x="168431" y="6476"/>
                    <a:pt x="168431" y="14248"/>
                  </a:cubicBezTo>
                  <a:cubicBezTo>
                    <a:pt x="168431" y="14248"/>
                    <a:pt x="168431" y="14248"/>
                    <a:pt x="168431" y="29791"/>
                  </a:cubicBezTo>
                  <a:cubicBezTo>
                    <a:pt x="168431" y="29791"/>
                    <a:pt x="168431" y="29791"/>
                    <a:pt x="198231" y="29791"/>
                  </a:cubicBezTo>
                  <a:cubicBezTo>
                    <a:pt x="198231" y="29791"/>
                    <a:pt x="198231" y="29791"/>
                    <a:pt x="198231" y="14248"/>
                  </a:cubicBezTo>
                  <a:cubicBezTo>
                    <a:pt x="198231" y="6476"/>
                    <a:pt x="204709" y="0"/>
                    <a:pt x="212483" y="0"/>
                  </a:cubicBezTo>
                  <a:cubicBezTo>
                    <a:pt x="212483" y="0"/>
                    <a:pt x="212483" y="0"/>
                    <a:pt x="231917" y="0"/>
                  </a:cubicBezTo>
                  <a:cubicBezTo>
                    <a:pt x="239691" y="0"/>
                    <a:pt x="246170" y="6476"/>
                    <a:pt x="246170" y="14248"/>
                  </a:cubicBezTo>
                  <a:cubicBezTo>
                    <a:pt x="246170" y="14248"/>
                    <a:pt x="246170" y="14248"/>
                    <a:pt x="246170" y="29791"/>
                  </a:cubicBezTo>
                  <a:cubicBezTo>
                    <a:pt x="246170" y="29791"/>
                    <a:pt x="246170" y="29791"/>
                    <a:pt x="268195" y="29791"/>
                  </a:cubicBezTo>
                  <a:cubicBezTo>
                    <a:pt x="279856" y="29791"/>
                    <a:pt x="288925" y="38858"/>
                    <a:pt x="288925" y="50516"/>
                  </a:cubicBezTo>
                  <a:cubicBezTo>
                    <a:pt x="288925" y="50516"/>
                    <a:pt x="288925" y="50516"/>
                    <a:pt x="288925" y="146366"/>
                  </a:cubicBezTo>
                  <a:cubicBezTo>
                    <a:pt x="288925" y="145071"/>
                    <a:pt x="287630" y="145071"/>
                    <a:pt x="286334" y="143775"/>
                  </a:cubicBezTo>
                  <a:cubicBezTo>
                    <a:pt x="274673" y="139889"/>
                    <a:pt x="263013" y="137299"/>
                    <a:pt x="250056" y="137299"/>
                  </a:cubicBezTo>
                  <a:cubicBezTo>
                    <a:pt x="238396" y="137299"/>
                    <a:pt x="225439" y="139889"/>
                    <a:pt x="215074" y="143775"/>
                  </a:cubicBezTo>
                  <a:cubicBezTo>
                    <a:pt x="203413" y="148956"/>
                    <a:pt x="194344" y="155433"/>
                    <a:pt x="185275" y="164500"/>
                  </a:cubicBezTo>
                  <a:cubicBezTo>
                    <a:pt x="177501" y="172272"/>
                    <a:pt x="169727" y="182634"/>
                    <a:pt x="165840" y="192996"/>
                  </a:cubicBezTo>
                  <a:cubicBezTo>
                    <a:pt x="160658" y="204653"/>
                    <a:pt x="158066" y="216311"/>
                    <a:pt x="158066" y="229264"/>
                  </a:cubicBezTo>
                  <a:cubicBezTo>
                    <a:pt x="158066" y="239626"/>
                    <a:pt x="160658" y="249988"/>
                    <a:pt x="163249" y="260350"/>
                  </a:cubicBezTo>
                  <a:cubicBezTo>
                    <a:pt x="163249" y="260350"/>
                    <a:pt x="163249" y="260350"/>
                    <a:pt x="22025" y="260350"/>
                  </a:cubicBezTo>
                  <a:cubicBezTo>
                    <a:pt x="9069" y="260350"/>
                    <a:pt x="0" y="249988"/>
                    <a:pt x="0" y="238330"/>
                  </a:cubicBezTo>
                  <a:cubicBezTo>
                    <a:pt x="0" y="238330"/>
                    <a:pt x="0" y="238330"/>
                    <a:pt x="0" y="50516"/>
                  </a:cubicBezTo>
                  <a:cubicBezTo>
                    <a:pt x="0" y="38858"/>
                    <a:pt x="9069" y="29791"/>
                    <a:pt x="22025" y="29791"/>
                  </a:cubicBezTo>
                  <a:cubicBezTo>
                    <a:pt x="22025" y="29791"/>
                    <a:pt x="22025" y="29791"/>
                    <a:pt x="44051" y="29791"/>
                  </a:cubicBezTo>
                  <a:cubicBezTo>
                    <a:pt x="44051" y="29791"/>
                    <a:pt x="44051" y="29791"/>
                    <a:pt x="44051" y="14248"/>
                  </a:cubicBezTo>
                  <a:cubicBezTo>
                    <a:pt x="44051" y="6476"/>
                    <a:pt x="50529" y="0"/>
                    <a:pt x="58303" y="0"/>
                  </a:cubicBezTo>
                  <a:close/>
                </a:path>
              </a:pathLst>
            </a:custGeom>
            <a:solidFill>
              <a:schemeClr val="accent4"/>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grpSp>
      <p:sp>
        <p:nvSpPr>
          <p:cNvPr id="17" name="文本框 11">
            <a:extLst>
              <a:ext uri="{FF2B5EF4-FFF2-40B4-BE49-F238E27FC236}">
                <a16:creationId xmlns:a16="http://schemas.microsoft.com/office/drawing/2014/main" id="{C9BD2F7B-3F77-4C00-A03B-0C17F27D1349}"/>
              </a:ext>
            </a:extLst>
          </p:cNvPr>
          <p:cNvSpPr txBox="1"/>
          <p:nvPr/>
        </p:nvSpPr>
        <p:spPr>
          <a:xfrm>
            <a:off x="5088019" y="5310140"/>
            <a:ext cx="3698795" cy="369332"/>
          </a:xfrm>
          <a:prstGeom prst="rect">
            <a:avLst/>
          </a:prstGeom>
          <a:noFill/>
        </p:spPr>
        <p:txBody>
          <a:bodyPr wrap="square" rtlCol="0">
            <a:spAutoFit/>
            <a:scene3d>
              <a:camera prst="orthographicFront"/>
              <a:lightRig rig="threePt" dir="t"/>
            </a:scene3d>
            <a:sp3d contourW="12700"/>
          </a:bodyPr>
          <a:lstStyle/>
          <a:p>
            <a:r>
              <a:rPr lang="en-US" altLang="zh-CN" b="1" dirty="0" smtClean="0">
                <a:solidFill>
                  <a:schemeClr val="bg2">
                    <a:lumMod val="50000"/>
                  </a:schemeClr>
                </a:solidFill>
                <a:latin typeface="Cambria" panose="02040503050406030204" pitchFamily="18" charset="0"/>
              </a:rPr>
              <a:t>HỌC KỲ I – NĂM HỌC 2020-2021</a:t>
            </a:r>
            <a:endParaRPr lang="en-US" altLang="zh-CN" b="1" dirty="0">
              <a:solidFill>
                <a:schemeClr val="bg2">
                  <a:lumMod val="50000"/>
                </a:schemeClr>
              </a:solidFill>
              <a:latin typeface="Cambria" panose="02040503050406030204" pitchFamily="18" charset="0"/>
            </a:endParaRPr>
          </a:p>
        </p:txBody>
      </p:sp>
      <p:sp>
        <p:nvSpPr>
          <p:cNvPr id="20" name="椭圆 13">
            <a:extLst>
              <a:ext uri="{FF2B5EF4-FFF2-40B4-BE49-F238E27FC236}">
                <a16:creationId xmlns:a16="http://schemas.microsoft.com/office/drawing/2014/main" id="{CDAA027D-F144-4D14-B4A5-F6916DF57A23}"/>
              </a:ext>
            </a:extLst>
          </p:cNvPr>
          <p:cNvSpPr/>
          <p:nvPr/>
        </p:nvSpPr>
        <p:spPr>
          <a:xfrm>
            <a:off x="4520692" y="5897645"/>
            <a:ext cx="416937" cy="416934"/>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sp>
        <p:nvSpPr>
          <p:cNvPr id="22" name="椭圆 11"/>
          <p:cNvSpPr/>
          <p:nvPr/>
        </p:nvSpPr>
        <p:spPr>
          <a:xfrm>
            <a:off x="4614254" y="5987353"/>
            <a:ext cx="229812" cy="237518"/>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2">
              <a:lumMod val="2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sp>
        <p:nvSpPr>
          <p:cNvPr id="23" name="文本框 11">
            <a:extLst>
              <a:ext uri="{FF2B5EF4-FFF2-40B4-BE49-F238E27FC236}">
                <a16:creationId xmlns:a16="http://schemas.microsoft.com/office/drawing/2014/main" id="{C9BD2F7B-3F77-4C00-A03B-0C17F27D1349}"/>
              </a:ext>
            </a:extLst>
          </p:cNvPr>
          <p:cNvSpPr txBox="1"/>
          <p:nvPr/>
        </p:nvSpPr>
        <p:spPr>
          <a:xfrm>
            <a:off x="5088019" y="5897645"/>
            <a:ext cx="3698795" cy="369332"/>
          </a:xfrm>
          <a:prstGeom prst="rect">
            <a:avLst/>
          </a:prstGeom>
          <a:noFill/>
        </p:spPr>
        <p:txBody>
          <a:bodyPr wrap="square" rtlCol="0">
            <a:spAutoFit/>
            <a:scene3d>
              <a:camera prst="orthographicFront"/>
              <a:lightRig rig="threePt" dir="t"/>
            </a:scene3d>
            <a:sp3d contourW="12700"/>
          </a:bodyPr>
          <a:lstStyle/>
          <a:p>
            <a:r>
              <a:rPr lang="en-US" altLang="zh-CN" b="1" dirty="0" smtClean="0">
                <a:solidFill>
                  <a:schemeClr val="bg2">
                    <a:lumMod val="50000"/>
                  </a:schemeClr>
                </a:solidFill>
                <a:latin typeface="Cambria" panose="02040503050406030204" pitchFamily="18" charset="0"/>
              </a:rPr>
              <a:t>KHÓA 24T-IT</a:t>
            </a:r>
            <a:endParaRPr lang="en-US" altLang="zh-CN" b="1" dirty="0">
              <a:solidFill>
                <a:schemeClr val="bg2">
                  <a:lumMod val="50000"/>
                </a:schemeClr>
              </a:solidFill>
              <a:latin typeface="Cambria" panose="02040503050406030204" pitchFamily="18" charset="0"/>
            </a:endParaRPr>
          </a:p>
        </p:txBody>
      </p:sp>
      <p:sp>
        <p:nvSpPr>
          <p:cNvPr id="19" name="文本框 6">
            <a:extLst>
              <a:ext uri="{FF2B5EF4-FFF2-40B4-BE49-F238E27FC236}">
                <a16:creationId xmlns:a16="http://schemas.microsoft.com/office/drawing/2014/main" id="{CEF99411-4709-4D85-A7C3-945C4791A054}"/>
              </a:ext>
            </a:extLst>
          </p:cNvPr>
          <p:cNvSpPr txBox="1"/>
          <p:nvPr/>
        </p:nvSpPr>
        <p:spPr>
          <a:xfrm>
            <a:off x="2004704" y="3057590"/>
            <a:ext cx="8779570" cy="584775"/>
          </a:xfrm>
          <a:prstGeom prst="rect">
            <a:avLst/>
          </a:prstGeom>
          <a:noFill/>
        </p:spPr>
        <p:txBody>
          <a:bodyPr wrap="square" rtlCol="0">
            <a:spAutoFit/>
            <a:scene3d>
              <a:camera prst="orthographicFront"/>
              <a:lightRig rig="threePt" dir="t"/>
            </a:scene3d>
            <a:sp3d contourW="12700"/>
          </a:bodyPr>
          <a:lstStyle/>
          <a:p>
            <a:pPr algn="ctr"/>
            <a:r>
              <a:rPr lang="en-US" altLang="zh-CN" sz="3200" b="1" smtClean="0">
                <a:solidFill>
                  <a:srgbClr val="D32F2F"/>
                </a:solidFill>
                <a:latin typeface="Cambria" pitchFamily="18" charset="0"/>
                <a:ea typeface="Tahoma" panose="020B0604030504040204" pitchFamily="34" charset="0"/>
                <a:cs typeface="Calibri" pitchFamily="34" charset="0"/>
              </a:rPr>
              <a:t>Chương </a:t>
            </a:r>
            <a:r>
              <a:rPr lang="en-US" altLang="zh-CN" sz="3200" b="1">
                <a:solidFill>
                  <a:srgbClr val="D32F2F"/>
                </a:solidFill>
                <a:latin typeface="Cambria" pitchFamily="18" charset="0"/>
                <a:ea typeface="Tahoma" panose="020B0604030504040204" pitchFamily="34" charset="0"/>
                <a:cs typeface="Calibri" pitchFamily="34" charset="0"/>
              </a:rPr>
              <a:t>7: Làm việc với </a:t>
            </a:r>
            <a:r>
              <a:rPr lang="en-US" altLang="zh-CN" sz="3200" b="1" smtClean="0">
                <a:solidFill>
                  <a:srgbClr val="D32F2F"/>
                </a:solidFill>
                <a:latin typeface="Cambria" pitchFamily="18" charset="0"/>
                <a:ea typeface="Tahoma" panose="020B0604030504040204" pitchFamily="34" charset="0"/>
                <a:cs typeface="Calibri" pitchFamily="34" charset="0"/>
              </a:rPr>
              <a:t>FIlE (tập tin)</a:t>
            </a:r>
            <a:endParaRPr lang="en-US" altLang="zh-CN" sz="3200" b="1" dirty="0">
              <a:solidFill>
                <a:srgbClr val="D32F2F"/>
              </a:solidFill>
              <a:latin typeface="Cambria" pitchFamily="18" charset="0"/>
              <a:ea typeface="Tahoma" panose="020B0604030504040204" pitchFamily="34" charset="0"/>
              <a:cs typeface="Calibri" pitchFamily="34" charset="0"/>
            </a:endParaRPr>
          </a:p>
        </p:txBody>
      </p:sp>
    </p:spTree>
    <p:extLst>
      <p:ext uri="{BB962C8B-B14F-4D97-AF65-F5344CB8AC3E}">
        <p14:creationId xmlns:p14="http://schemas.microsoft.com/office/powerpoint/2010/main" val="3671363652"/>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timing>
    <p:tnLst>
      <p:par>
        <p:cTn id="1" dur="indefinite" restart="never" nodeType="tmRoot">
          <p:childTnLst>
            <p:audio>
              <p:cMediaNode vol="80000" numSld="999">
                <p:cTn id="2" repeatCount="indefinite" fill="hold" display="0">
                  <p:stCondLst>
                    <p:cond delay="indefinite"/>
                  </p:stCondLst>
                  <p:endCondLst>
                    <p:cond evt="onStopAudio" delay="0">
                      <p:tgtEl>
                        <p:sldTgt/>
                      </p:tgtEl>
                    </p:cond>
                  </p:endCondLst>
                </p:cTn>
                <p:tgtEl>
                  <p:spTgt spid="1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vi-VN" dirty="0">
                <a:latin typeface="Times New Roman" pitchFamily="18" charset="0"/>
                <a:cs typeface="Times New Roman" pitchFamily="18" charset="0"/>
              </a:rPr>
              <a:t>""" Đọc file</a:t>
            </a:r>
          </a:p>
          <a:p>
            <a:pPr>
              <a:buFont typeface="Wingdings" pitchFamily="2" charset="2"/>
              <a:buChar char="v"/>
            </a:pPr>
            <a:r>
              <a:rPr lang="vi-VN" dirty="0">
                <a:latin typeface="Times New Roman" pitchFamily="18" charset="0"/>
                <a:cs typeface="Times New Roman" pitchFamily="18" charset="0"/>
              </a:rPr>
              <a:t>    - Dùng chế độ đọc r</a:t>
            </a:r>
          </a:p>
          <a:p>
            <a:pPr>
              <a:buFont typeface="Wingdings" pitchFamily="2" charset="2"/>
              <a:buChar char="v"/>
            </a:pPr>
            <a:r>
              <a:rPr lang="vi-VN" dirty="0">
                <a:latin typeface="Times New Roman" pitchFamily="18" charset="0"/>
                <a:cs typeface="Times New Roman" pitchFamily="18" charset="0"/>
              </a:rPr>
              <a:t>    - Phương thức hay dùng là read(size) dùng để đọc số lượng size dữ liệu</a:t>
            </a:r>
          </a:p>
          <a:p>
            <a:pPr>
              <a:buFont typeface="Wingdings" pitchFamily="2" charset="2"/>
              <a:buChar char="v"/>
            </a:pPr>
            <a:r>
              <a:rPr lang="vi-VN" dirty="0">
                <a:latin typeface="Times New Roman" pitchFamily="18" charset="0"/>
                <a:cs typeface="Times New Roman" pitchFamily="18" charset="0"/>
              </a:rPr>
              <a:t>    - Nếu hàm trên mà ko chỉ định rõ size thì sẽ đọc đến cuối file</a:t>
            </a:r>
          </a:p>
          <a:p>
            <a:pPr>
              <a:buFont typeface="Wingdings" pitchFamily="2" charset="2"/>
              <a:buChar char="v"/>
            </a:pPr>
            <a:r>
              <a:rPr lang="vi-VN" dirty="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
        <p:nvSpPr>
          <p:cNvPr id="5"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smtClean="0">
                <a:solidFill>
                  <a:srgbClr val="FF0000"/>
                </a:solidFill>
                <a:latin typeface="Times New Roman" pitchFamily="18" charset="0"/>
                <a:cs typeface="Times New Roman" pitchFamily="18" charset="0"/>
              </a:rPr>
              <a:t>4.</a:t>
            </a:r>
            <a:r>
              <a:rPr lang="vi-VN"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Đọc</a:t>
            </a:r>
            <a:r>
              <a:rPr lang="en-US" b="1" dirty="0" smtClean="0">
                <a:solidFill>
                  <a:srgbClr val="FF0000"/>
                </a:solidFill>
                <a:latin typeface="Times New Roman" pitchFamily="18" charset="0"/>
                <a:cs typeface="Times New Roman" pitchFamily="18" charset="0"/>
              </a:rPr>
              <a:t> file</a:t>
            </a:r>
            <a:endParaRPr lang="en-US"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40408125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323" y="1377461"/>
            <a:ext cx="10972800" cy="4835770"/>
          </a:xfrm>
        </p:spPr>
        <p:txBody>
          <a:bodyPr>
            <a:noAutofit/>
          </a:bodyPr>
          <a:lstStyle/>
          <a:p>
            <a:pPr marL="0" indent="0">
              <a:buNone/>
            </a:pPr>
            <a:r>
              <a:rPr lang="en-US" sz="2000" b="1" dirty="0" smtClean="0">
                <a:latin typeface="Times New Roman" pitchFamily="18" charset="0"/>
                <a:cs typeface="Times New Roman" pitchFamily="18" charset="0"/>
              </a:rPr>
              <a:t>a. </a:t>
            </a:r>
            <a:r>
              <a:rPr lang="en-US" sz="2000" b="1" dirty="0" err="1" smtClean="0">
                <a:latin typeface="Times New Roman" pitchFamily="18" charset="0"/>
                <a:cs typeface="Times New Roman" pitchFamily="18" charset="0"/>
              </a:rPr>
              <a:t>Đọc</a:t>
            </a:r>
            <a:r>
              <a:rPr lang="en-US" sz="2000" b="1" dirty="0" smtClean="0">
                <a:latin typeface="Times New Roman" pitchFamily="18" charset="0"/>
                <a:cs typeface="Times New Roman" pitchFamily="18" charset="0"/>
              </a:rPr>
              <a:t> </a:t>
            </a:r>
            <a:r>
              <a:rPr lang="en-US" sz="2000" b="1" dirty="0">
                <a:latin typeface="Times New Roman" pitchFamily="18" charset="0"/>
                <a:cs typeface="Times New Roman" pitchFamily="18" charset="0"/>
              </a:rPr>
              <a:t>file </a:t>
            </a:r>
            <a:r>
              <a:rPr lang="en-US" sz="2000" b="1" dirty="0" err="1">
                <a:latin typeface="Times New Roman" pitchFamily="18" charset="0"/>
                <a:cs typeface="Times New Roman" pitchFamily="18" charset="0"/>
              </a:rPr>
              <a:t>với</a:t>
            </a:r>
            <a:r>
              <a:rPr lang="en-US" sz="2000" b="1" dirty="0">
                <a:latin typeface="Times New Roman" pitchFamily="18" charset="0"/>
                <a:cs typeface="Times New Roman" pitchFamily="18" charset="0"/>
              </a:rPr>
              <a:t> </a:t>
            </a:r>
            <a:r>
              <a:rPr lang="en-US" sz="2000" b="1" dirty="0" err="1">
                <a:latin typeface="Times New Roman" pitchFamily="18" charset="0"/>
                <a:cs typeface="Times New Roman" pitchFamily="18" charset="0"/>
              </a:rPr>
              <a:t>phương</a:t>
            </a:r>
            <a:r>
              <a:rPr lang="en-US" sz="2000" b="1" dirty="0">
                <a:latin typeface="Times New Roman" pitchFamily="18" charset="0"/>
                <a:cs typeface="Times New Roman" pitchFamily="18" charset="0"/>
              </a:rPr>
              <a:t> </a:t>
            </a:r>
            <a:r>
              <a:rPr lang="en-US" sz="2000" b="1" dirty="0" err="1">
                <a:latin typeface="Times New Roman" pitchFamily="18" charset="0"/>
                <a:cs typeface="Times New Roman" pitchFamily="18" charset="0"/>
              </a:rPr>
              <a:t>thức</a:t>
            </a:r>
            <a:r>
              <a:rPr lang="en-US" sz="2000" b="1" dirty="0">
                <a:latin typeface="Times New Roman" pitchFamily="18" charset="0"/>
                <a:cs typeface="Times New Roman" pitchFamily="18" charset="0"/>
              </a:rPr>
              <a:t> </a:t>
            </a:r>
            <a:r>
              <a:rPr lang="en-US" sz="2000" b="1" dirty="0" smtClean="0">
                <a:solidFill>
                  <a:srgbClr val="FF0000"/>
                </a:solidFill>
                <a:latin typeface="Times New Roman" pitchFamily="18" charset="0"/>
                <a:cs typeface="Times New Roman" pitchFamily="18" charset="0"/>
              </a:rPr>
              <a:t>read</a:t>
            </a:r>
          </a:p>
          <a:p>
            <a:pPr>
              <a:buFont typeface="Wingdings" pitchFamily="2" charset="2"/>
              <a:buChar char="v"/>
            </a:pP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Phương </a:t>
            </a:r>
            <a:r>
              <a:rPr lang="vi-VN" sz="2000" dirty="0">
                <a:latin typeface="Times New Roman" pitchFamily="18" charset="0"/>
                <a:cs typeface="Times New Roman" pitchFamily="18" charset="0"/>
              </a:rPr>
              <a:t>thức này cho phép ta đọc một lượng dữ liệu tương ứng với size và trả về một chuỗi. Khi size bị bỏ qua thì toàn bộ nội dung của file sẽ được đọc. </a:t>
            </a:r>
            <a:endParaRPr lang="en-US" sz="2000" dirty="0">
              <a:latin typeface="Times New Roman" pitchFamily="18" charset="0"/>
              <a:cs typeface="Times New Roman" pitchFamily="18" charset="0"/>
            </a:endParaRPr>
          </a:p>
          <a:p>
            <a:pPr>
              <a:buFont typeface="Wingdings" pitchFamily="2" charset="2"/>
              <a:buChar char="v"/>
            </a:pP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Cú</a:t>
            </a:r>
            <a:r>
              <a:rPr lang="en-US" sz="2000" dirty="0" smtClean="0">
                <a:latin typeface="Times New Roman" pitchFamily="18" charset="0"/>
                <a:cs typeface="Times New Roman" pitchFamily="18" charset="0"/>
              </a:rPr>
              <a:t> </a:t>
            </a:r>
            <a:r>
              <a:rPr lang="en-US" sz="2000" dirty="0" err="1">
                <a:latin typeface="Times New Roman" pitchFamily="18" charset="0"/>
                <a:cs typeface="Times New Roman" pitchFamily="18" charset="0"/>
              </a:rPr>
              <a:t>pháp</a:t>
            </a:r>
            <a:r>
              <a:rPr lang="en-US" sz="2000" dirty="0" smtClean="0">
                <a:latin typeface="Times New Roman" pitchFamily="18" charset="0"/>
                <a:cs typeface="Times New Roman" pitchFamily="18" charset="0"/>
              </a:rPr>
              <a:t>:                     </a:t>
            </a:r>
            <a:r>
              <a:rPr lang="en-US" sz="2000" b="1" dirty="0" err="1">
                <a:latin typeface="Times New Roman" pitchFamily="18" charset="0"/>
                <a:cs typeface="Times New Roman" pitchFamily="18" charset="0"/>
              </a:rPr>
              <a:t>f.</a:t>
            </a:r>
            <a:r>
              <a:rPr lang="en-US" sz="2000" b="1" dirty="0" err="1">
                <a:solidFill>
                  <a:srgbClr val="FF0000"/>
                </a:solidFill>
                <a:latin typeface="Times New Roman" pitchFamily="18" charset="0"/>
                <a:cs typeface="Times New Roman" pitchFamily="18" charset="0"/>
              </a:rPr>
              <a:t>read</a:t>
            </a:r>
            <a:r>
              <a:rPr lang="en-US" sz="2000" b="1" dirty="0">
                <a:latin typeface="Times New Roman" pitchFamily="18" charset="0"/>
                <a:cs typeface="Times New Roman" pitchFamily="18" charset="0"/>
              </a:rPr>
              <a:t>([size</a:t>
            </a:r>
            <a:r>
              <a:rPr lang="en-US" sz="2000" b="1" dirty="0" smtClean="0">
                <a:latin typeface="Times New Roman" pitchFamily="18" charset="0"/>
                <a:cs typeface="Times New Roman" pitchFamily="18" charset="0"/>
              </a:rPr>
              <a:t>])</a:t>
            </a:r>
            <a:endParaRPr lang="en-US" sz="2000" b="1" dirty="0">
              <a:latin typeface="Times New Roman" pitchFamily="18" charset="0"/>
              <a:cs typeface="Times New Roman" pitchFamily="18" charset="0"/>
            </a:endParaRPr>
          </a:p>
          <a:p>
            <a:pPr>
              <a:buFont typeface="Wingdings" pitchFamily="2" charset="2"/>
              <a:buChar char="v"/>
            </a:pPr>
            <a:r>
              <a:rPr lang="en-US" sz="2000" dirty="0" smtClean="0">
                <a:latin typeface="Times New Roman" pitchFamily="18" charset="0"/>
                <a:cs typeface="Times New Roman" pitchFamily="18" charset="0"/>
              </a:rPr>
              <a:t>    </a:t>
            </a:r>
            <a:r>
              <a:rPr lang="en-US" sz="2000" b="1" dirty="0" err="1" smtClean="0">
                <a:latin typeface="Times New Roman" pitchFamily="18" charset="0"/>
                <a:cs typeface="Times New Roman" pitchFamily="18" charset="0"/>
              </a:rPr>
              <a:t>Ví</a:t>
            </a:r>
            <a:r>
              <a:rPr lang="en-US" sz="2000" b="1" dirty="0" smtClean="0">
                <a:latin typeface="Times New Roman" pitchFamily="18" charset="0"/>
                <a:cs typeface="Times New Roman" pitchFamily="18" charset="0"/>
              </a:rPr>
              <a:t> </a:t>
            </a:r>
            <a:r>
              <a:rPr lang="en-US" sz="2000" b="1" dirty="0" err="1" smtClean="0">
                <a:latin typeface="Times New Roman" pitchFamily="18" charset="0"/>
                <a:cs typeface="Times New Roman" pitchFamily="18" charset="0"/>
              </a:rPr>
              <a:t>dụ</a:t>
            </a:r>
            <a:r>
              <a:rPr lang="en-US" sz="2000" dirty="0" smtClean="0">
                <a:latin typeface="Times New Roman" pitchFamily="18" charset="0"/>
                <a:cs typeface="Times New Roman" pitchFamily="18" charset="0"/>
              </a:rPr>
              <a:t>:</a:t>
            </a:r>
          </a:p>
          <a:p>
            <a:pPr marL="0" indent="0">
              <a:buNone/>
            </a:pPr>
            <a:r>
              <a:rPr lang="en-US" sz="2000" dirty="0" smtClean="0">
                <a:latin typeface="Times New Roman" pitchFamily="18" charset="0"/>
                <a:cs typeface="Times New Roman" pitchFamily="18" charset="0"/>
              </a:rPr>
              <a:t>	f </a:t>
            </a:r>
            <a:r>
              <a:rPr lang="en-US" sz="2000" dirty="0">
                <a:latin typeface="Times New Roman" pitchFamily="18" charset="0"/>
                <a:cs typeface="Times New Roman" pitchFamily="18" charset="0"/>
              </a:rPr>
              <a:t>= open('demo_file.txt', 'r') </a:t>
            </a:r>
            <a:endParaRPr lang="en-US" sz="2000" dirty="0" smtClean="0">
              <a:latin typeface="Times New Roman" pitchFamily="18" charset="0"/>
              <a:cs typeface="Times New Roman" pitchFamily="18" charset="0"/>
            </a:endParaRPr>
          </a:p>
          <a:p>
            <a:pPr marL="0" indent="0">
              <a:buNone/>
            </a:pP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str</a:t>
            </a:r>
            <a:r>
              <a:rPr lang="en-US"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f.</a:t>
            </a:r>
            <a:r>
              <a:rPr lang="en-US" sz="2000" dirty="0" err="1">
                <a:solidFill>
                  <a:srgbClr val="FF0000"/>
                </a:solidFill>
                <a:latin typeface="Times New Roman" pitchFamily="18" charset="0"/>
                <a:cs typeface="Times New Roman" pitchFamily="18" charset="0"/>
              </a:rPr>
              <a:t>read</a:t>
            </a:r>
            <a:r>
              <a:rPr lang="en-US" sz="2000" dirty="0">
                <a:latin typeface="Times New Roman" pitchFamily="18" charset="0"/>
                <a:cs typeface="Times New Roman" pitchFamily="18" charset="0"/>
              </a:rPr>
              <a:t>() </a:t>
            </a:r>
            <a:endParaRPr lang="en-US" sz="2000" dirty="0" smtClean="0">
              <a:latin typeface="Times New Roman" pitchFamily="18" charset="0"/>
              <a:cs typeface="Times New Roman" pitchFamily="18" charset="0"/>
            </a:endParaRPr>
          </a:p>
          <a:p>
            <a:pPr marL="0" indent="0">
              <a:buNone/>
            </a:pPr>
            <a:r>
              <a:rPr lang="en-US" sz="2000" dirty="0" smtClean="0">
                <a:latin typeface="Times New Roman" pitchFamily="18" charset="0"/>
                <a:cs typeface="Times New Roman" pitchFamily="18" charset="0"/>
              </a:rPr>
              <a:t>	print </a:t>
            </a:r>
            <a:r>
              <a:rPr lang="en-US" sz="2000" dirty="0">
                <a:latin typeface="Times New Roman" pitchFamily="18" charset="0"/>
                <a:cs typeface="Times New Roman" pitchFamily="18" charset="0"/>
              </a:rPr>
              <a:t>('</a:t>
            </a:r>
            <a:r>
              <a:rPr lang="en-US" sz="2000" dirty="0" err="1">
                <a:latin typeface="Times New Roman" pitchFamily="18" charset="0"/>
                <a:cs typeface="Times New Roman" pitchFamily="18" charset="0"/>
              </a:rPr>
              <a:t>Noi</a:t>
            </a:r>
            <a:r>
              <a:rPr lang="en-US" sz="2000" dirty="0">
                <a:latin typeface="Times New Roman" pitchFamily="18" charset="0"/>
                <a:cs typeface="Times New Roman" pitchFamily="18" charset="0"/>
              </a:rPr>
              <a:t> dung file </a:t>
            </a:r>
            <a:r>
              <a:rPr lang="en-US" sz="2000" dirty="0" err="1">
                <a:latin typeface="Times New Roman" pitchFamily="18" charset="0"/>
                <a:cs typeface="Times New Roman" pitchFamily="18" charset="0"/>
              </a:rPr>
              <a:t>cua</a:t>
            </a:r>
            <a:r>
              <a:rPr lang="en-US" sz="2000" dirty="0">
                <a:latin typeface="Times New Roman" pitchFamily="18" charset="0"/>
                <a:cs typeface="Times New Roman" pitchFamily="18" charset="0"/>
              </a:rPr>
              <a:t> ban la:\n', </a:t>
            </a:r>
            <a:r>
              <a:rPr lang="en-US" sz="2000" dirty="0" err="1">
                <a:latin typeface="Times New Roman" pitchFamily="18" charset="0"/>
                <a:cs typeface="Times New Roman" pitchFamily="18" charset="0"/>
              </a:rPr>
              <a:t>str</a:t>
            </a:r>
            <a:r>
              <a:rPr lang="en-US" sz="2000" dirty="0" smtClean="0">
                <a:latin typeface="Times New Roman" pitchFamily="18" charset="0"/>
                <a:cs typeface="Times New Roman" pitchFamily="18" charset="0"/>
              </a:rPr>
              <a:t>)</a:t>
            </a:r>
          </a:p>
          <a:p>
            <a:pPr marL="0" indent="0">
              <a:buNone/>
            </a:pPr>
            <a:r>
              <a:rPr lang="en-US" sz="2000" b="1" dirty="0" err="1">
                <a:latin typeface="Times New Roman" pitchFamily="18" charset="0"/>
                <a:cs typeface="Times New Roman" pitchFamily="18" charset="0"/>
              </a:rPr>
              <a:t>Kết</a:t>
            </a:r>
            <a:r>
              <a:rPr lang="en-US" sz="2000" b="1" dirty="0">
                <a:latin typeface="Times New Roman" pitchFamily="18" charset="0"/>
                <a:cs typeface="Times New Roman" pitchFamily="18" charset="0"/>
              </a:rPr>
              <a:t> </a:t>
            </a:r>
            <a:r>
              <a:rPr lang="en-US" sz="2000" b="1" dirty="0" err="1">
                <a:latin typeface="Times New Roman" pitchFamily="18" charset="0"/>
                <a:cs typeface="Times New Roman" pitchFamily="18" charset="0"/>
              </a:rPr>
              <a:t>quả</a:t>
            </a:r>
            <a:r>
              <a:rPr lang="en-US" sz="2000" b="1" dirty="0">
                <a:latin typeface="Times New Roman" pitchFamily="18" charset="0"/>
                <a:cs typeface="Times New Roman" pitchFamily="18" charset="0"/>
              </a:rPr>
              <a:t> in </a:t>
            </a:r>
            <a:r>
              <a:rPr lang="en-US" sz="2000" b="1" dirty="0" err="1">
                <a:latin typeface="Times New Roman" pitchFamily="18" charset="0"/>
                <a:cs typeface="Times New Roman" pitchFamily="18" charset="0"/>
              </a:rPr>
              <a:t>ra</a:t>
            </a:r>
            <a:r>
              <a:rPr lang="en-US" sz="2000" b="1" dirty="0">
                <a:latin typeface="Times New Roman" pitchFamily="18" charset="0"/>
                <a:cs typeface="Times New Roman" pitchFamily="18" charset="0"/>
              </a:rPr>
              <a:t> </a:t>
            </a:r>
            <a:r>
              <a:rPr lang="en-US" sz="2000" b="1" dirty="0" err="1">
                <a:latin typeface="Times New Roman" pitchFamily="18" charset="0"/>
                <a:cs typeface="Times New Roman" pitchFamily="18" charset="0"/>
              </a:rPr>
              <a:t>màn</a:t>
            </a:r>
            <a:r>
              <a:rPr lang="en-US" sz="2000" b="1" dirty="0">
                <a:latin typeface="Times New Roman" pitchFamily="18" charset="0"/>
                <a:cs typeface="Times New Roman" pitchFamily="18" charset="0"/>
              </a:rPr>
              <a:t> </a:t>
            </a:r>
            <a:r>
              <a:rPr lang="en-US" sz="2000" b="1" dirty="0" err="1" smtClean="0">
                <a:latin typeface="Times New Roman" pitchFamily="18" charset="0"/>
                <a:cs typeface="Times New Roman" pitchFamily="18" charset="0"/>
              </a:rPr>
              <a:t>hình</a:t>
            </a:r>
            <a:r>
              <a:rPr lang="en-US" sz="2000" b="1" dirty="0" smtClean="0">
                <a:latin typeface="Times New Roman" pitchFamily="18" charset="0"/>
                <a:cs typeface="Times New Roman" pitchFamily="18" charset="0"/>
              </a:rPr>
              <a:t>:</a:t>
            </a:r>
          </a:p>
          <a:p>
            <a:pPr marL="0" indent="0">
              <a:buNone/>
            </a:pPr>
            <a:r>
              <a:rPr lang="it-IT" sz="2000" dirty="0" smtClean="0">
                <a:latin typeface="Times New Roman" pitchFamily="18" charset="0"/>
                <a:cs typeface="Times New Roman" pitchFamily="18" charset="0"/>
              </a:rPr>
              <a:t>	Noi </a:t>
            </a:r>
            <a:r>
              <a:rPr lang="it-IT" sz="2000" dirty="0">
                <a:latin typeface="Times New Roman" pitchFamily="18" charset="0"/>
                <a:cs typeface="Times New Roman" pitchFamily="18" charset="0"/>
              </a:rPr>
              <a:t>dung file cua ban la: </a:t>
            </a:r>
            <a:endParaRPr lang="it-IT" sz="2000" dirty="0" smtClean="0">
              <a:latin typeface="Times New Roman" pitchFamily="18" charset="0"/>
              <a:cs typeface="Times New Roman" pitchFamily="18" charset="0"/>
            </a:endParaRPr>
          </a:p>
          <a:p>
            <a:pPr marL="0" indent="0">
              <a:buNone/>
            </a:pPr>
            <a:r>
              <a:rPr lang="it-IT" sz="2000" dirty="0" smtClean="0">
                <a:latin typeface="Times New Roman" pitchFamily="18" charset="0"/>
                <a:cs typeface="Times New Roman" pitchFamily="18" charset="0"/>
              </a:rPr>
              <a:t>	Hello </a:t>
            </a:r>
            <a:r>
              <a:rPr lang="it-IT" sz="2000" dirty="0">
                <a:latin typeface="Times New Roman" pitchFamily="18" charset="0"/>
                <a:cs typeface="Times New Roman" pitchFamily="18" charset="0"/>
              </a:rPr>
              <a:t>all</a:t>
            </a:r>
            <a:r>
              <a:rPr lang="it-IT" sz="2000" dirty="0" smtClean="0">
                <a:latin typeface="Times New Roman" pitchFamily="18" charset="0"/>
                <a:cs typeface="Times New Roman" pitchFamily="18" charset="0"/>
              </a:rPr>
              <a:t>!</a:t>
            </a:r>
          </a:p>
          <a:p>
            <a:pPr marL="0" indent="0">
              <a:buNone/>
            </a:pPr>
            <a:r>
              <a:rPr lang="it-IT" sz="2000" dirty="0" smtClean="0">
                <a:latin typeface="Times New Roman" pitchFamily="18" charset="0"/>
                <a:cs typeface="Times New Roman" pitchFamily="18" charset="0"/>
              </a:rPr>
              <a:t> 	Welcome </a:t>
            </a:r>
            <a:r>
              <a:rPr lang="it-IT" sz="2000" dirty="0">
                <a:latin typeface="Times New Roman" pitchFamily="18" charset="0"/>
                <a:cs typeface="Times New Roman" pitchFamily="18" charset="0"/>
              </a:rPr>
              <a:t>to STDIO.</a:t>
            </a:r>
            <a:endParaRPr lang="en-US" sz="2000" dirty="0">
              <a:latin typeface="Times New Roman" pitchFamily="18" charset="0"/>
              <a:cs typeface="Times New Roman" pitchFamily="18" charset="0"/>
            </a:endParaRPr>
          </a:p>
        </p:txBody>
      </p:sp>
      <p:sp>
        <p:nvSpPr>
          <p:cNvPr id="6"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smtClean="0">
                <a:solidFill>
                  <a:srgbClr val="FF0000"/>
                </a:solidFill>
                <a:latin typeface="Times New Roman" pitchFamily="18" charset="0"/>
                <a:cs typeface="Times New Roman" pitchFamily="18" charset="0"/>
              </a:rPr>
              <a:t>4.</a:t>
            </a:r>
            <a:r>
              <a:rPr lang="vi-VN" b="1" smtClean="0">
                <a:solidFill>
                  <a:srgbClr val="FF0000"/>
                </a:solidFill>
                <a:latin typeface="Times New Roman" pitchFamily="18" charset="0"/>
                <a:cs typeface="Times New Roman" pitchFamily="18" charset="0"/>
              </a:rPr>
              <a:t> </a:t>
            </a:r>
            <a:r>
              <a:rPr lang="en-US" b="1" smtClean="0">
                <a:solidFill>
                  <a:srgbClr val="FF0000"/>
                </a:solidFill>
                <a:latin typeface="Times New Roman" pitchFamily="18" charset="0"/>
                <a:cs typeface="Times New Roman" pitchFamily="18" charset="0"/>
              </a:rPr>
              <a:t>Đọc file</a:t>
            </a:r>
            <a:endParaRPr lang="en-US" b="1">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2718317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323" y="1377461"/>
            <a:ext cx="10972800" cy="4835770"/>
          </a:xfrm>
        </p:spPr>
        <p:txBody>
          <a:bodyPr>
            <a:noAutofit/>
          </a:bodyPr>
          <a:lstStyle/>
          <a:p>
            <a:pPr marL="0" indent="0">
              <a:buNone/>
            </a:pPr>
            <a:r>
              <a:rPr lang="en-US" sz="2000" b="1" dirty="0" smtClean="0">
                <a:latin typeface="Times New Roman" pitchFamily="18" charset="0"/>
                <a:cs typeface="Times New Roman" pitchFamily="18" charset="0"/>
              </a:rPr>
              <a:t>b. </a:t>
            </a:r>
            <a:r>
              <a:rPr lang="vi-VN" sz="2000" b="1" dirty="0">
                <a:latin typeface="Times New Roman" pitchFamily="18" charset="0"/>
                <a:cs typeface="Times New Roman" pitchFamily="18" charset="0"/>
              </a:rPr>
              <a:t>Đọc file với phương thức </a:t>
            </a:r>
            <a:r>
              <a:rPr lang="vi-VN" sz="2000" b="1" dirty="0" smtClean="0">
                <a:solidFill>
                  <a:srgbClr val="FF0000"/>
                </a:solidFill>
                <a:latin typeface="Times New Roman" pitchFamily="18" charset="0"/>
                <a:cs typeface="Times New Roman" pitchFamily="18" charset="0"/>
              </a:rPr>
              <a:t>readline</a:t>
            </a:r>
            <a:endParaRPr lang="en-US" sz="2000" b="1" dirty="0" smtClean="0">
              <a:solidFill>
                <a:srgbClr val="FF0000"/>
              </a:solidFill>
              <a:latin typeface="Times New Roman" pitchFamily="18" charset="0"/>
              <a:cs typeface="Times New Roman" pitchFamily="18" charset="0"/>
            </a:endParaRPr>
          </a:p>
          <a:p>
            <a:pPr>
              <a:buFont typeface="Wingdings" pitchFamily="2" charset="2"/>
              <a:buChar char="v"/>
            </a:pP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Phương </a:t>
            </a:r>
            <a:r>
              <a:rPr lang="vi-VN" sz="2000" dirty="0">
                <a:latin typeface="Times New Roman" pitchFamily="18" charset="0"/>
                <a:cs typeface="Times New Roman" pitchFamily="18" charset="0"/>
              </a:rPr>
              <a:t>thức này cho phép đọc một dòng trong file và trả về chuỗi</a:t>
            </a:r>
            <a:r>
              <a:rPr lang="vi-VN" sz="2000" dirty="0" smtClean="0">
                <a:latin typeface="Times New Roman" pitchFamily="18" charset="0"/>
                <a:cs typeface="Times New Roman" pitchFamily="18" charset="0"/>
              </a:rPr>
              <a:t>.</a:t>
            </a:r>
            <a:endParaRPr lang="vi-VN" sz="2000" b="1" dirty="0">
              <a:solidFill>
                <a:srgbClr val="FF0000"/>
              </a:solidFill>
              <a:latin typeface="Times New Roman" pitchFamily="18" charset="0"/>
              <a:cs typeface="Times New Roman" pitchFamily="18" charset="0"/>
            </a:endParaRPr>
          </a:p>
          <a:p>
            <a:pPr>
              <a:buFont typeface="Wingdings" pitchFamily="2" charset="2"/>
              <a:buChar char="v"/>
            </a:pP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Cú</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pháp</a:t>
            </a:r>
            <a:r>
              <a:rPr lang="en-US" sz="2000" dirty="0" smtClean="0">
                <a:latin typeface="Times New Roman" pitchFamily="18" charset="0"/>
                <a:cs typeface="Times New Roman" pitchFamily="18" charset="0"/>
              </a:rPr>
              <a:t>:           </a:t>
            </a:r>
            <a:r>
              <a:rPr lang="en-US" sz="2000" b="1" dirty="0" err="1" smtClean="0">
                <a:latin typeface="Times New Roman" pitchFamily="18" charset="0"/>
                <a:cs typeface="Times New Roman" pitchFamily="18" charset="0"/>
              </a:rPr>
              <a:t>f.</a:t>
            </a:r>
            <a:r>
              <a:rPr lang="en-US" sz="2000" b="1" dirty="0" err="1" smtClean="0">
                <a:solidFill>
                  <a:srgbClr val="FF0000"/>
                </a:solidFill>
                <a:latin typeface="Times New Roman" pitchFamily="18" charset="0"/>
                <a:cs typeface="Times New Roman" pitchFamily="18" charset="0"/>
              </a:rPr>
              <a:t>readline</a:t>
            </a:r>
            <a:r>
              <a:rPr lang="en-US" sz="2000" b="1" dirty="0" smtClean="0">
                <a:latin typeface="Times New Roman" pitchFamily="18" charset="0"/>
                <a:cs typeface="Times New Roman" pitchFamily="18" charset="0"/>
              </a:rPr>
              <a:t>()</a:t>
            </a:r>
          </a:p>
          <a:p>
            <a:pPr>
              <a:buFont typeface="Wingdings" pitchFamily="2" charset="2"/>
              <a:buChar char="v"/>
            </a:pPr>
            <a:r>
              <a:rPr lang="en-US" sz="2000" dirty="0" smtClean="0">
                <a:latin typeface="Times New Roman" pitchFamily="18" charset="0"/>
                <a:cs typeface="Times New Roman" pitchFamily="18" charset="0"/>
              </a:rPr>
              <a:t>    </a:t>
            </a:r>
            <a:r>
              <a:rPr lang="en-US" sz="2000" b="1" dirty="0" err="1" smtClean="0">
                <a:latin typeface="Times New Roman" pitchFamily="18" charset="0"/>
                <a:cs typeface="Times New Roman" pitchFamily="18" charset="0"/>
              </a:rPr>
              <a:t>Ví</a:t>
            </a:r>
            <a:r>
              <a:rPr lang="en-US" sz="2000" b="1" dirty="0" smtClean="0">
                <a:latin typeface="Times New Roman" pitchFamily="18" charset="0"/>
                <a:cs typeface="Times New Roman" pitchFamily="18" charset="0"/>
              </a:rPr>
              <a:t> </a:t>
            </a:r>
            <a:r>
              <a:rPr lang="en-US" sz="2000" b="1" dirty="0" err="1" smtClean="0">
                <a:latin typeface="Times New Roman" pitchFamily="18" charset="0"/>
                <a:cs typeface="Times New Roman" pitchFamily="18" charset="0"/>
              </a:rPr>
              <a:t>dụ</a:t>
            </a:r>
            <a:r>
              <a:rPr lang="en-US" sz="2000" dirty="0" smtClean="0">
                <a:latin typeface="Times New Roman" pitchFamily="18" charset="0"/>
                <a:cs typeface="Times New Roman" pitchFamily="18" charset="0"/>
              </a:rPr>
              <a:t>:</a:t>
            </a:r>
          </a:p>
          <a:p>
            <a:pPr marL="0" indent="0">
              <a:buNone/>
            </a:pPr>
            <a:r>
              <a:rPr lang="en-US" sz="2000" dirty="0" smtClean="0">
                <a:latin typeface="Times New Roman" pitchFamily="18" charset="0"/>
                <a:cs typeface="Times New Roman" pitchFamily="18" charset="0"/>
              </a:rPr>
              <a:t>	f </a:t>
            </a:r>
            <a:r>
              <a:rPr lang="en-US" sz="2000" dirty="0">
                <a:latin typeface="Times New Roman" pitchFamily="18" charset="0"/>
                <a:cs typeface="Times New Roman" pitchFamily="18" charset="0"/>
              </a:rPr>
              <a:t>= open('demo_file.txt', 'r') </a:t>
            </a:r>
            <a:endParaRPr lang="en-US" sz="2000" dirty="0" smtClean="0">
              <a:latin typeface="Times New Roman" pitchFamily="18" charset="0"/>
              <a:cs typeface="Times New Roman" pitchFamily="18" charset="0"/>
            </a:endParaRPr>
          </a:p>
          <a:p>
            <a:pPr marL="0" indent="0">
              <a:buNone/>
            </a:pPr>
            <a:r>
              <a:rPr lang="en-US" sz="2000" dirty="0" smtClean="0">
                <a:latin typeface="Times New Roman" pitchFamily="18" charset="0"/>
                <a:cs typeface="Times New Roman" pitchFamily="18" charset="0"/>
              </a:rPr>
              <a:t>	line1 </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f.</a:t>
            </a:r>
            <a:r>
              <a:rPr lang="en-US" sz="2000" dirty="0" err="1">
                <a:solidFill>
                  <a:srgbClr val="FF0000"/>
                </a:solidFill>
                <a:latin typeface="Times New Roman" pitchFamily="18" charset="0"/>
                <a:cs typeface="Times New Roman" pitchFamily="18" charset="0"/>
              </a:rPr>
              <a:t>readline</a:t>
            </a:r>
            <a:r>
              <a:rPr lang="en-US" sz="2000" dirty="0">
                <a:latin typeface="Times New Roman" pitchFamily="18" charset="0"/>
                <a:cs typeface="Times New Roman" pitchFamily="18" charset="0"/>
              </a:rPr>
              <a:t>() </a:t>
            </a:r>
            <a:endParaRPr lang="en-US" sz="2000" dirty="0" smtClean="0">
              <a:latin typeface="Times New Roman" pitchFamily="18" charset="0"/>
              <a:cs typeface="Times New Roman" pitchFamily="18" charset="0"/>
            </a:endParaRPr>
          </a:p>
          <a:p>
            <a:pPr marL="0" indent="0">
              <a:buNone/>
            </a:pPr>
            <a:r>
              <a:rPr lang="en-US" sz="2000" dirty="0" smtClean="0">
                <a:latin typeface="Times New Roman" pitchFamily="18" charset="0"/>
                <a:cs typeface="Times New Roman" pitchFamily="18" charset="0"/>
              </a:rPr>
              <a:t>	line2 </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f.</a:t>
            </a:r>
            <a:r>
              <a:rPr lang="en-US" sz="2000" dirty="0" err="1">
                <a:solidFill>
                  <a:srgbClr val="FF0000"/>
                </a:solidFill>
                <a:latin typeface="Times New Roman" pitchFamily="18" charset="0"/>
                <a:cs typeface="Times New Roman" pitchFamily="18" charset="0"/>
              </a:rPr>
              <a:t>readline</a:t>
            </a:r>
            <a:r>
              <a:rPr lang="en-US" sz="2000" dirty="0">
                <a:latin typeface="Times New Roman" pitchFamily="18" charset="0"/>
                <a:cs typeface="Times New Roman" pitchFamily="18" charset="0"/>
              </a:rPr>
              <a:t>() </a:t>
            </a:r>
            <a:endParaRPr lang="en-US" sz="2000" dirty="0" smtClean="0">
              <a:latin typeface="Times New Roman" pitchFamily="18" charset="0"/>
              <a:cs typeface="Times New Roman" pitchFamily="18" charset="0"/>
            </a:endParaRPr>
          </a:p>
          <a:p>
            <a:pPr marL="0" indent="0">
              <a:buNone/>
            </a:pPr>
            <a:r>
              <a:rPr lang="en-US" sz="2000" dirty="0" smtClean="0">
                <a:latin typeface="Times New Roman" pitchFamily="18" charset="0"/>
                <a:cs typeface="Times New Roman" pitchFamily="18" charset="0"/>
              </a:rPr>
              <a:t>	print </a:t>
            </a:r>
            <a:r>
              <a:rPr lang="en-US" sz="2000" dirty="0">
                <a:latin typeface="Times New Roman" pitchFamily="18" charset="0"/>
                <a:cs typeface="Times New Roman" pitchFamily="18" charset="0"/>
              </a:rPr>
              <a:t>('Dong 1 </a:t>
            </a:r>
            <a:r>
              <a:rPr lang="en-US" sz="2000" dirty="0" err="1">
                <a:latin typeface="Times New Roman" pitchFamily="18" charset="0"/>
                <a:cs typeface="Times New Roman" pitchFamily="18" charset="0"/>
              </a:rPr>
              <a:t>cua</a:t>
            </a:r>
            <a:r>
              <a:rPr lang="en-US" sz="2000" dirty="0">
                <a:latin typeface="Times New Roman" pitchFamily="18" charset="0"/>
                <a:cs typeface="Times New Roman" pitchFamily="18" charset="0"/>
              </a:rPr>
              <a:t> file: ', line1) </a:t>
            </a:r>
            <a:endParaRPr lang="en-US" sz="2000" dirty="0" smtClean="0">
              <a:latin typeface="Times New Roman" pitchFamily="18" charset="0"/>
              <a:cs typeface="Times New Roman" pitchFamily="18" charset="0"/>
            </a:endParaRPr>
          </a:p>
          <a:p>
            <a:pPr marL="0" indent="0">
              <a:buNone/>
            </a:pPr>
            <a:r>
              <a:rPr lang="en-US" sz="2000" dirty="0" smtClean="0">
                <a:latin typeface="Times New Roman" pitchFamily="18" charset="0"/>
                <a:cs typeface="Times New Roman" pitchFamily="18" charset="0"/>
              </a:rPr>
              <a:t>	print </a:t>
            </a:r>
            <a:r>
              <a:rPr lang="en-US" sz="2000" dirty="0">
                <a:latin typeface="Times New Roman" pitchFamily="18" charset="0"/>
                <a:cs typeface="Times New Roman" pitchFamily="18" charset="0"/>
              </a:rPr>
              <a:t>('Dong 2 </a:t>
            </a:r>
            <a:r>
              <a:rPr lang="en-US" sz="2000" dirty="0" err="1">
                <a:latin typeface="Times New Roman" pitchFamily="18" charset="0"/>
                <a:cs typeface="Times New Roman" pitchFamily="18" charset="0"/>
              </a:rPr>
              <a:t>cua</a:t>
            </a:r>
            <a:r>
              <a:rPr lang="en-US" sz="2000" dirty="0">
                <a:latin typeface="Times New Roman" pitchFamily="18" charset="0"/>
                <a:cs typeface="Times New Roman" pitchFamily="18" charset="0"/>
              </a:rPr>
              <a:t> file: ', line2</a:t>
            </a:r>
            <a:r>
              <a:rPr lang="en-US" sz="2000" dirty="0" smtClean="0">
                <a:latin typeface="Times New Roman" pitchFamily="18" charset="0"/>
                <a:cs typeface="Times New Roman" pitchFamily="18" charset="0"/>
              </a:rPr>
              <a:t>)</a:t>
            </a:r>
          </a:p>
          <a:p>
            <a:pPr marL="0" indent="0">
              <a:buNone/>
            </a:pPr>
            <a:endParaRPr lang="en-US" sz="2000" dirty="0" smtClean="0">
              <a:latin typeface="Times New Roman" pitchFamily="18" charset="0"/>
              <a:cs typeface="Times New Roman" pitchFamily="18" charset="0"/>
            </a:endParaRPr>
          </a:p>
          <a:p>
            <a:pPr marL="0" indent="0">
              <a:buNone/>
            </a:pPr>
            <a:r>
              <a:rPr lang="en-US" sz="2000" b="1" dirty="0" err="1">
                <a:latin typeface="Times New Roman" pitchFamily="18" charset="0"/>
                <a:cs typeface="Times New Roman" pitchFamily="18" charset="0"/>
              </a:rPr>
              <a:t>Kết</a:t>
            </a:r>
            <a:r>
              <a:rPr lang="en-US" sz="2000" b="1" dirty="0">
                <a:latin typeface="Times New Roman" pitchFamily="18" charset="0"/>
                <a:cs typeface="Times New Roman" pitchFamily="18" charset="0"/>
              </a:rPr>
              <a:t> </a:t>
            </a:r>
            <a:r>
              <a:rPr lang="en-US" sz="2000" b="1" dirty="0" err="1">
                <a:latin typeface="Times New Roman" pitchFamily="18" charset="0"/>
                <a:cs typeface="Times New Roman" pitchFamily="18" charset="0"/>
              </a:rPr>
              <a:t>quả</a:t>
            </a:r>
            <a:r>
              <a:rPr lang="en-US" sz="2000" b="1" dirty="0">
                <a:latin typeface="Times New Roman" pitchFamily="18" charset="0"/>
                <a:cs typeface="Times New Roman" pitchFamily="18" charset="0"/>
              </a:rPr>
              <a:t> in </a:t>
            </a:r>
            <a:r>
              <a:rPr lang="en-US" sz="2000" b="1" dirty="0" err="1">
                <a:latin typeface="Times New Roman" pitchFamily="18" charset="0"/>
                <a:cs typeface="Times New Roman" pitchFamily="18" charset="0"/>
              </a:rPr>
              <a:t>ra</a:t>
            </a:r>
            <a:r>
              <a:rPr lang="en-US" sz="2000" b="1" dirty="0">
                <a:latin typeface="Times New Roman" pitchFamily="18" charset="0"/>
                <a:cs typeface="Times New Roman" pitchFamily="18" charset="0"/>
              </a:rPr>
              <a:t> </a:t>
            </a:r>
            <a:r>
              <a:rPr lang="en-US" sz="2000" b="1" dirty="0" err="1">
                <a:latin typeface="Times New Roman" pitchFamily="18" charset="0"/>
                <a:cs typeface="Times New Roman" pitchFamily="18" charset="0"/>
              </a:rPr>
              <a:t>màn</a:t>
            </a:r>
            <a:r>
              <a:rPr lang="en-US" sz="2000" b="1" dirty="0">
                <a:latin typeface="Times New Roman" pitchFamily="18" charset="0"/>
                <a:cs typeface="Times New Roman" pitchFamily="18" charset="0"/>
              </a:rPr>
              <a:t> </a:t>
            </a:r>
            <a:r>
              <a:rPr lang="en-US" sz="2000" b="1" dirty="0" err="1" smtClean="0">
                <a:latin typeface="Times New Roman" pitchFamily="18" charset="0"/>
                <a:cs typeface="Times New Roman" pitchFamily="18" charset="0"/>
              </a:rPr>
              <a:t>hình</a:t>
            </a:r>
            <a:r>
              <a:rPr lang="en-US" sz="2000" b="1" dirty="0" smtClean="0">
                <a:latin typeface="Times New Roman" pitchFamily="18" charset="0"/>
                <a:cs typeface="Times New Roman" pitchFamily="18" charset="0"/>
              </a:rPr>
              <a:t>:</a:t>
            </a:r>
          </a:p>
          <a:p>
            <a:pPr marL="0" indent="0">
              <a:buNone/>
            </a:pPr>
            <a:r>
              <a:rPr lang="en-US" sz="2000" dirty="0">
                <a:latin typeface="Times New Roman" pitchFamily="18" charset="0"/>
                <a:cs typeface="Times New Roman" pitchFamily="18" charset="0"/>
              </a:rPr>
              <a:t> </a:t>
            </a:r>
          </a:p>
          <a:p>
            <a:pPr marL="0" indent="0">
              <a:lnSpc>
                <a:spcPct val="150000"/>
              </a:lnSpc>
              <a:buNone/>
            </a:pPr>
            <a:endParaRPr lang="en-US" sz="2000" dirty="0">
              <a:latin typeface="Times New Roman" pitchFamily="18" charset="0"/>
              <a:cs typeface="Times New Roman" pitchFamily="18" charset="0"/>
            </a:endParaRPr>
          </a:p>
        </p:txBody>
      </p:sp>
      <p:sp>
        <p:nvSpPr>
          <p:cNvPr id="6"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smtClean="0">
                <a:solidFill>
                  <a:srgbClr val="FF0000"/>
                </a:solidFill>
                <a:latin typeface="Times New Roman" pitchFamily="18" charset="0"/>
                <a:cs typeface="Times New Roman" pitchFamily="18" charset="0"/>
              </a:rPr>
              <a:t>4.</a:t>
            </a:r>
            <a:r>
              <a:rPr lang="vi-VN"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Đọc</a:t>
            </a:r>
            <a:r>
              <a:rPr lang="en-US" b="1" dirty="0" smtClean="0">
                <a:solidFill>
                  <a:srgbClr val="FF0000"/>
                </a:solidFill>
                <a:latin typeface="Times New Roman" pitchFamily="18" charset="0"/>
                <a:cs typeface="Times New Roman" pitchFamily="18" charset="0"/>
              </a:rPr>
              <a:t> file</a:t>
            </a:r>
            <a:endParaRPr lang="en-US" b="1" dirty="0">
              <a:solidFill>
                <a:srgbClr val="FF0000"/>
              </a:solidFill>
              <a:latin typeface="Times New Roman" pitchFamily="18" charset="0"/>
              <a:cs typeface="Times New Roman" pitchFamily="18" charset="0"/>
            </a:endParaRPr>
          </a:p>
        </p:txBody>
      </p:sp>
      <p:sp>
        <p:nvSpPr>
          <p:cNvPr id="4" name="Cloud Callout 3"/>
          <p:cNvSpPr/>
          <p:nvPr/>
        </p:nvSpPr>
        <p:spPr>
          <a:xfrm>
            <a:off x="4730261" y="5064368"/>
            <a:ext cx="2074984" cy="644769"/>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t>?</a:t>
            </a:r>
          </a:p>
        </p:txBody>
      </p:sp>
    </p:spTree>
    <p:extLst>
      <p:ext uri="{BB962C8B-B14F-4D97-AF65-F5344CB8AC3E}">
        <p14:creationId xmlns:p14="http://schemas.microsoft.com/office/powerpoint/2010/main" val="24883159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vi-VN" dirty="0">
                <a:latin typeface="Times New Roman" pitchFamily="18" charset="0"/>
                <a:cs typeface="Times New Roman" pitchFamily="18" charset="0"/>
              </a:rPr>
              <a:t>f_read = open('file_test.txt', 'r', encoding='utf-8')</a:t>
            </a:r>
          </a:p>
          <a:p>
            <a:pPr>
              <a:buFont typeface="Wingdings" pitchFamily="2" charset="2"/>
              <a:buChar char="v"/>
            </a:pPr>
            <a:r>
              <a:rPr lang="vi-VN" dirty="0">
                <a:latin typeface="Times New Roman" pitchFamily="18" charset="0"/>
                <a:cs typeface="Times New Roman" pitchFamily="18" charset="0"/>
              </a:rPr>
              <a:t>print(f_read.read(4))  # Đọc 4 ký tự đầu</a:t>
            </a:r>
          </a:p>
          <a:p>
            <a:pPr>
              <a:buFont typeface="Wingdings" pitchFamily="2" charset="2"/>
              <a:buChar char="v"/>
            </a:pPr>
            <a:r>
              <a:rPr lang="vi-VN" dirty="0">
                <a:latin typeface="Times New Roman" pitchFamily="18" charset="0"/>
                <a:cs typeface="Times New Roman" pitchFamily="18" charset="0"/>
              </a:rPr>
              <a:t>print(f_read.read(4))  # Đọc 4 ký tự tiếp theo 4 ký tự đầu</a:t>
            </a:r>
          </a:p>
          <a:p>
            <a:pPr>
              <a:buFont typeface="Wingdings" pitchFamily="2" charset="2"/>
              <a:buChar char="v"/>
            </a:pPr>
            <a:r>
              <a:rPr lang="vi-VN" dirty="0">
                <a:latin typeface="Times New Roman" pitchFamily="18" charset="0"/>
                <a:cs typeface="Times New Roman" pitchFamily="18" charset="0"/>
              </a:rPr>
              <a:t>print(f_read.read())  # Đọc tiếp đến khi nào hết dữ liệu</a:t>
            </a:r>
          </a:p>
          <a:p>
            <a:pPr>
              <a:buFont typeface="Wingdings" pitchFamily="2" charset="2"/>
              <a:buChar char="v"/>
            </a:pPr>
            <a:r>
              <a:rPr lang="vi-VN" dirty="0">
                <a:latin typeface="Times New Roman" pitchFamily="18" charset="0"/>
                <a:cs typeface="Times New Roman" pitchFamily="18" charset="0"/>
              </a:rPr>
              <a:t>print(f_read.read())  # Đọc tiếp =&gt; hết file rồi nên trả về chuỗi rỗng</a:t>
            </a: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
        <p:nvSpPr>
          <p:cNvPr id="5"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smtClean="0">
                <a:solidFill>
                  <a:srgbClr val="FF0000"/>
                </a:solidFill>
                <a:latin typeface="Times New Roman" pitchFamily="18" charset="0"/>
                <a:cs typeface="Times New Roman" pitchFamily="18" charset="0"/>
              </a:rPr>
              <a:t>4.</a:t>
            </a:r>
            <a:r>
              <a:rPr lang="vi-VN"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Đọc</a:t>
            </a:r>
            <a:r>
              <a:rPr lang="en-US" b="1" dirty="0" smtClean="0">
                <a:solidFill>
                  <a:srgbClr val="FF0000"/>
                </a:solidFill>
                <a:latin typeface="Times New Roman" pitchFamily="18" charset="0"/>
                <a:cs typeface="Times New Roman" pitchFamily="18" charset="0"/>
              </a:rPr>
              <a:t> file</a:t>
            </a:r>
            <a:endParaRPr lang="en-US"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21612151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vi-VN" dirty="0">
                <a:latin typeface="Times New Roman" pitchFamily="18" charset="0"/>
                <a:cs typeface="Times New Roman" pitchFamily="18" charset="0"/>
              </a:rPr>
              <a:t>""" Nguyên tắc hoạt động của read là dịch chuyển một con trỏ ảo đi lần lượt các dữ liệu trong file,</a:t>
            </a:r>
          </a:p>
          <a:p>
            <a:pPr>
              <a:buFont typeface="Wingdings" pitchFamily="2" charset="2"/>
              <a:buChar char="v"/>
            </a:pPr>
            <a:r>
              <a:rPr lang="vi-VN" dirty="0">
                <a:latin typeface="Times New Roman" pitchFamily="18" charset="0"/>
                <a:cs typeface="Times New Roman" pitchFamily="18" charset="0"/>
              </a:rPr>
              <a:t>    sau mỗi lần read xong số lượng mong muốn thì con trỏ đó vẫn duy trì và đứng sẵn tại đó chờ câu lệnh read tiếp theo - nếu có</a:t>
            </a:r>
          </a:p>
          <a:p>
            <a:pPr>
              <a:buFont typeface="Wingdings" pitchFamily="2" charset="2"/>
              <a:buChar char="v"/>
            </a:pPr>
            <a:r>
              <a:rPr lang="vi-VN" dirty="0">
                <a:latin typeface="Times New Roman" pitchFamily="18" charset="0"/>
                <a:cs typeface="Times New Roman" pitchFamily="18" charset="0"/>
              </a:rPr>
              <a:t>    Để thay đổi vị trí của của con trỏ thì dùng hàm seek()</a:t>
            </a:r>
          </a:p>
          <a:p>
            <a:pPr>
              <a:buFont typeface="Wingdings" pitchFamily="2" charset="2"/>
              <a:buChar char="v"/>
            </a:pPr>
            <a:r>
              <a:rPr lang="vi-VN" dirty="0">
                <a:latin typeface="Times New Roman" pitchFamily="18" charset="0"/>
                <a:cs typeface="Times New Roman" pitchFamily="18" charset="0"/>
              </a:rPr>
              <a:t>    Hàm tell() trả lại vị trí hiện tại (tính theo đơn vị byte)</a:t>
            </a:r>
          </a:p>
          <a:p>
            <a:pPr>
              <a:buFont typeface="Wingdings" pitchFamily="2" charset="2"/>
              <a:buChar char="v"/>
            </a:pPr>
            <a:r>
              <a:rPr lang="vi-VN" dirty="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
        <p:nvSpPr>
          <p:cNvPr id="5"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smtClean="0">
                <a:solidFill>
                  <a:srgbClr val="FF0000"/>
                </a:solidFill>
                <a:latin typeface="Times New Roman" pitchFamily="18" charset="0"/>
                <a:cs typeface="Times New Roman" pitchFamily="18" charset="0"/>
              </a:rPr>
              <a:t>4.</a:t>
            </a:r>
            <a:r>
              <a:rPr lang="vi-VN"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Đọc</a:t>
            </a:r>
            <a:r>
              <a:rPr lang="en-US" b="1" dirty="0" smtClean="0">
                <a:solidFill>
                  <a:srgbClr val="FF0000"/>
                </a:solidFill>
                <a:latin typeface="Times New Roman" pitchFamily="18" charset="0"/>
                <a:cs typeface="Times New Roman" pitchFamily="18" charset="0"/>
              </a:rPr>
              <a:t> file</a:t>
            </a:r>
            <a:endParaRPr lang="en-US"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5834692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a:solidFill>
                  <a:srgbClr val="FF0000"/>
                </a:solidFill>
                <a:latin typeface="Times New Roman" pitchFamily="18" charset="0"/>
                <a:cs typeface="Times New Roman" pitchFamily="18" charset="0"/>
              </a:rPr>
              <a:t>4</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Đọc</a:t>
            </a:r>
            <a:r>
              <a:rPr lang="en-US" b="1" dirty="0" smtClean="0">
                <a:solidFill>
                  <a:srgbClr val="FF0000"/>
                </a:solidFill>
                <a:latin typeface="Times New Roman" pitchFamily="18" charset="0"/>
                <a:cs typeface="Times New Roman" pitchFamily="18" charset="0"/>
              </a:rPr>
              <a:t> file</a:t>
            </a:r>
            <a:r>
              <a:rPr lang="vi-VN" b="1" dirty="0" smtClean="0">
                <a:solidFill>
                  <a:srgbClr val="FF0000"/>
                </a:solidFill>
                <a:latin typeface="Times New Roman" pitchFamily="18" charset="0"/>
                <a:cs typeface="Times New Roman" pitchFamily="18" charset="0"/>
              </a:rPr>
              <a:t>.</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482970"/>
            <a:ext cx="10972800" cy="4343400"/>
          </a:xfrm>
        </p:spPr>
        <p:txBody>
          <a:bodyPr>
            <a:normAutofit fontScale="77500" lnSpcReduction="20000"/>
          </a:bodyPr>
          <a:lstStyle/>
          <a:p>
            <a:pPr>
              <a:buFont typeface="Wingdings" pitchFamily="2" charset="2"/>
              <a:buChar char="v"/>
            </a:pPr>
            <a:r>
              <a:rPr lang="vi-VN" dirty="0">
                <a:latin typeface="Times New Roman" pitchFamily="18" charset="0"/>
                <a:cs typeface="Times New Roman" pitchFamily="18" charset="0"/>
              </a:rPr>
              <a:t>print(f.tell())  # Lấy vị trí hiện tại của con trỏ đọc file</a:t>
            </a:r>
          </a:p>
          <a:p>
            <a:pPr>
              <a:buFont typeface="Wingdings" pitchFamily="2" charset="2"/>
              <a:buChar char="v"/>
            </a:pPr>
            <a:r>
              <a:rPr lang="vi-VN" dirty="0">
                <a:latin typeface="Times New Roman" pitchFamily="18" charset="0"/>
                <a:cs typeface="Times New Roman" pitchFamily="18" charset="0"/>
              </a:rPr>
              <a:t>f.seek(0)  # Cho con trỏ về lại đầu file</a:t>
            </a:r>
          </a:p>
          <a:p>
            <a:pPr>
              <a:buFont typeface="Wingdings" pitchFamily="2" charset="2"/>
              <a:buChar char="v"/>
            </a:pPr>
            <a:r>
              <a:rPr lang="vi-VN" dirty="0">
                <a:latin typeface="Times New Roman" pitchFamily="18" charset="0"/>
                <a:cs typeface="Times New Roman" pitchFamily="18" charset="0"/>
              </a:rPr>
              <a:t>print(f.read())</a:t>
            </a:r>
          </a:p>
          <a:p>
            <a:pPr>
              <a:buFont typeface="Wingdings" pitchFamily="2" charset="2"/>
              <a:buChar char="v"/>
            </a:pPr>
            <a:endParaRPr lang="vi-VN" dirty="0">
              <a:latin typeface="Times New Roman" pitchFamily="18" charset="0"/>
              <a:cs typeface="Times New Roman" pitchFamily="18" charset="0"/>
            </a:endParaRPr>
          </a:p>
          <a:p>
            <a:pPr>
              <a:buFont typeface="Wingdings" pitchFamily="2" charset="2"/>
              <a:buChar char="v"/>
            </a:pPr>
            <a:r>
              <a:rPr lang="vi-VN" dirty="0">
                <a:latin typeface="Times New Roman" pitchFamily="18" charset="0"/>
                <a:cs typeface="Times New Roman" pitchFamily="18" charset="0"/>
              </a:rPr>
              <a:t>""" Làm thế nào để đọc từng dòng trong file =&gt; dùng vòng lặp for, hoặc readline() hoặc readlines() """</a:t>
            </a:r>
          </a:p>
          <a:p>
            <a:pPr>
              <a:buFont typeface="Wingdings" pitchFamily="2" charset="2"/>
              <a:buChar char="v"/>
            </a:pPr>
            <a:endParaRPr lang="vi-VN" dirty="0">
              <a:latin typeface="Times New Roman" pitchFamily="18" charset="0"/>
              <a:cs typeface="Times New Roman" pitchFamily="18" charset="0"/>
            </a:endParaRPr>
          </a:p>
          <a:p>
            <a:pPr>
              <a:buFont typeface="Wingdings" pitchFamily="2" charset="2"/>
              <a:buChar char="v"/>
            </a:pPr>
            <a:r>
              <a:rPr lang="vi-VN" dirty="0">
                <a:latin typeface="Times New Roman" pitchFamily="18" charset="0"/>
                <a:cs typeface="Times New Roman" pitchFamily="18" charset="0"/>
              </a:rPr>
              <a:t>for line in f:</a:t>
            </a:r>
          </a:p>
          <a:p>
            <a:pPr>
              <a:buFont typeface="Wingdings" pitchFamily="2" charset="2"/>
              <a:buChar char="v"/>
            </a:pPr>
            <a:r>
              <a:rPr lang="vi-VN" dirty="0">
                <a:latin typeface="Times New Roman" pitchFamily="18" charset="0"/>
                <a:cs typeface="Times New Roman" pitchFamily="18" charset="0"/>
              </a:rPr>
              <a:t>    print(line, end='')</a:t>
            </a:r>
          </a:p>
          <a:p>
            <a:pPr>
              <a:buFont typeface="Wingdings" pitchFamily="2" charset="2"/>
              <a:buChar char="v"/>
            </a:pPr>
            <a:r>
              <a:rPr lang="vi-VN" dirty="0">
                <a:latin typeface="Times New Roman" pitchFamily="18" charset="0"/>
                <a:cs typeface="Times New Roman" pitchFamily="18" charset="0"/>
              </a:rPr>
              <a:t># Chú ý, mặc định mỗi dòng đều đã có xuống dòng, để đỡ bị dòng trắng thì ta dùng end='' cho câu lệnh print</a:t>
            </a:r>
          </a:p>
          <a:p>
            <a:pPr>
              <a:buFont typeface="Wingdings" pitchFamily="2" charset="2"/>
              <a:buChar char="v"/>
            </a:pPr>
            <a:endParaRPr lang="vi-VN" dirty="0">
              <a:latin typeface="Times New Roman" pitchFamily="18" charset="0"/>
              <a:cs typeface="Times New Roman" pitchFamily="18" charset="0"/>
            </a:endParaRPr>
          </a:p>
          <a:p>
            <a:pPr>
              <a:buFont typeface="Wingdings" pitchFamily="2" charset="2"/>
              <a:buChar char="v"/>
            </a:pPr>
            <a:r>
              <a:rPr lang="vi-VN" dirty="0">
                <a:latin typeface="Times New Roman" pitchFamily="18" charset="0"/>
                <a:cs typeface="Times New Roman" pitchFamily="18" charset="0"/>
              </a:rPr>
              <a:t>print(f.readline())</a:t>
            </a:r>
          </a:p>
          <a:p>
            <a:pPr>
              <a:buFont typeface="Wingdings" pitchFamily="2" charset="2"/>
              <a:buChar char="v"/>
            </a:pPr>
            <a:r>
              <a:rPr lang="vi-VN" dirty="0">
                <a:latin typeface="Times New Roman" pitchFamily="18" charset="0"/>
                <a:cs typeface="Times New Roman" pitchFamily="18" charset="0"/>
              </a:rPr>
              <a:t>print(f.readline())</a:t>
            </a:r>
          </a:p>
          <a:p>
            <a:pPr>
              <a:buFont typeface="Wingdings" pitchFamily="2" charset="2"/>
              <a:buChar char="v"/>
            </a:pPr>
            <a:endParaRPr lang="vi-VN" dirty="0">
              <a:latin typeface="Times New Roman" pitchFamily="18" charset="0"/>
              <a:cs typeface="Times New Roman" pitchFamily="18" charset="0"/>
            </a:endParaRPr>
          </a:p>
          <a:p>
            <a:pPr>
              <a:buFont typeface="Wingdings" pitchFamily="2" charset="2"/>
              <a:buChar char="v"/>
            </a:pPr>
            <a:r>
              <a:rPr lang="vi-VN" dirty="0">
                <a:latin typeface="Times New Roman" pitchFamily="18" charset="0"/>
                <a:cs typeface="Times New Roman" pitchFamily="18" charset="0"/>
              </a:rPr>
              <a:t>print(f.readlines())  # Trả lại toàn bộ các dòng trong file dưới dạng list</a:t>
            </a: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6392475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a:solidFill>
                  <a:srgbClr val="FF0000"/>
                </a:solidFill>
                <a:latin typeface="Times New Roman" pitchFamily="18" charset="0"/>
                <a:cs typeface="Times New Roman" pitchFamily="18" charset="0"/>
              </a:rPr>
              <a:t>4</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Đọc</a:t>
            </a:r>
            <a:r>
              <a:rPr lang="en-US" b="1" dirty="0" smtClean="0">
                <a:solidFill>
                  <a:srgbClr val="FF0000"/>
                </a:solidFill>
                <a:latin typeface="Times New Roman" pitchFamily="18" charset="0"/>
                <a:cs typeface="Times New Roman" pitchFamily="18" charset="0"/>
              </a:rPr>
              <a:t> file</a:t>
            </a:r>
            <a:r>
              <a:rPr lang="vi-VN" b="1" dirty="0" smtClean="0">
                <a:solidFill>
                  <a:srgbClr val="FF0000"/>
                </a:solidFill>
                <a:latin typeface="Times New Roman" pitchFamily="18" charset="0"/>
                <a:cs typeface="Times New Roman" pitchFamily="18" charset="0"/>
              </a:rPr>
              <a:t>.</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482970"/>
            <a:ext cx="10972800" cy="4343400"/>
          </a:xfrm>
        </p:spPr>
        <p:txBody>
          <a:bodyPr>
            <a:normAutofit fontScale="92500" lnSpcReduction="20000"/>
          </a:bodyPr>
          <a:lstStyle/>
          <a:p>
            <a:pPr>
              <a:buFont typeface="Wingdings" pitchFamily="2" charset="2"/>
              <a:buChar char="v"/>
            </a:pPr>
            <a:r>
              <a:rPr lang="vi-VN" dirty="0">
                <a:latin typeface="Times New Roman" pitchFamily="18" charset="0"/>
                <a:cs typeface="Times New Roman" pitchFamily="18" charset="0"/>
              </a:rPr>
              <a:t>""" Một số hàm hay dùng khác đối với file:</a:t>
            </a:r>
          </a:p>
          <a:p>
            <a:pPr>
              <a:buFont typeface="Wingdings" pitchFamily="2" charset="2"/>
              <a:buChar char="v"/>
            </a:pPr>
            <a:r>
              <a:rPr lang="vi-VN" dirty="0">
                <a:latin typeface="Times New Roman" pitchFamily="18" charset="0"/>
                <a:cs typeface="Times New Roman" pitchFamily="18" charset="0"/>
              </a:rPr>
              <a:t>    - readable(): Trả lại True nếu luồng file có thể đọc</a:t>
            </a:r>
          </a:p>
          <a:p>
            <a:pPr>
              <a:buFont typeface="Wingdings" pitchFamily="2" charset="2"/>
              <a:buChar char="v"/>
            </a:pPr>
            <a:r>
              <a:rPr lang="vi-VN" dirty="0">
                <a:latin typeface="Times New Roman" pitchFamily="18" charset="0"/>
                <a:cs typeface="Times New Roman" pitchFamily="18" charset="0"/>
              </a:rPr>
              <a:t>    - readline(n=-1): Đọc và trả lại một dòng từ file. Nếu n được chỉ định thì đọc tối đa n byte</a:t>
            </a:r>
          </a:p>
          <a:p>
            <a:pPr>
              <a:buFont typeface="Wingdings" pitchFamily="2" charset="2"/>
              <a:buChar char="v"/>
            </a:pPr>
            <a:r>
              <a:rPr lang="vi-VN" dirty="0">
                <a:latin typeface="Times New Roman" pitchFamily="18" charset="0"/>
                <a:cs typeface="Times New Roman" pitchFamily="18" charset="0"/>
              </a:rPr>
              <a:t>    - readlines(n=-1): Đọc và trả về một danh sách các dòng từ file. Nếu n được chỉ định thì đọc tối đa n byte/ký tự</a:t>
            </a:r>
          </a:p>
          <a:p>
            <a:pPr>
              <a:buFont typeface="Wingdings" pitchFamily="2" charset="2"/>
              <a:buChar char="v"/>
            </a:pPr>
            <a:r>
              <a:rPr lang="vi-VN" dirty="0">
                <a:latin typeface="Times New Roman" pitchFamily="18" charset="0"/>
                <a:cs typeface="Times New Roman" pitchFamily="18" charset="0"/>
              </a:rPr>
              <a:t>    - seek(offset, from=SEEK_SET): Thay đổi vị trí con trỏ file đến offset byte, tính từ from (Đầu, Hiện tại, Kết thúc)</a:t>
            </a:r>
          </a:p>
          <a:p>
            <a:pPr>
              <a:buFont typeface="Wingdings" pitchFamily="2" charset="2"/>
              <a:buChar char="v"/>
            </a:pPr>
            <a:r>
              <a:rPr lang="vi-VN" dirty="0">
                <a:latin typeface="Times New Roman" pitchFamily="18" charset="0"/>
                <a:cs typeface="Times New Roman" pitchFamily="18" charset="0"/>
              </a:rPr>
              <a:t>    - seekable(): Trả lại True nếu luồng file có hỗ trợ truy cập ngẫu nhiên</a:t>
            </a:r>
          </a:p>
          <a:p>
            <a:pPr>
              <a:buFont typeface="Wingdings" pitchFamily="2" charset="2"/>
              <a:buChar char="v"/>
            </a:pPr>
            <a:r>
              <a:rPr lang="vi-VN" dirty="0">
                <a:latin typeface="Times New Roman" pitchFamily="18" charset="0"/>
                <a:cs typeface="Times New Roman" pitchFamily="18" charset="0"/>
              </a:rPr>
              <a:t>    - truncate(size=None): Thay đổi size của luồng file thành size byte, nếu size ko được chỉ định, thì thay đến vị trí hiện tại</a:t>
            </a:r>
          </a:p>
          <a:p>
            <a:pPr>
              <a:buFont typeface="Wingdings" pitchFamily="2" charset="2"/>
              <a:buChar char="v"/>
            </a:pPr>
            <a:r>
              <a:rPr lang="vi-VN" dirty="0">
                <a:latin typeface="Times New Roman" pitchFamily="18" charset="0"/>
                <a:cs typeface="Times New Roman" pitchFamily="18" charset="0"/>
              </a:rPr>
              <a:t>    - writable(): Trả lại True nếu luồng file cho phép ghi</a:t>
            </a:r>
          </a:p>
          <a:p>
            <a:pPr>
              <a:buFont typeface="Wingdings" pitchFamily="2" charset="2"/>
              <a:buChar char="v"/>
            </a:pPr>
            <a:r>
              <a:rPr lang="vi-VN" dirty="0">
                <a:latin typeface="Times New Roman" pitchFamily="18" charset="0"/>
                <a:cs typeface="Times New Roman" pitchFamily="18" charset="0"/>
              </a:rPr>
              <a:t>    - writelines(lines): Ghi một list các dòng vào trong file</a:t>
            </a:r>
          </a:p>
          <a:p>
            <a:pPr>
              <a:buFont typeface="Wingdings" pitchFamily="2" charset="2"/>
              <a:buChar char="v"/>
            </a:pPr>
            <a:r>
              <a:rPr lang="vi-VN" dirty="0">
                <a:latin typeface="Times New Roman" pitchFamily="18" charset="0"/>
                <a:cs typeface="Times New Roman" pitchFamily="18" charset="0"/>
              </a:rPr>
              <a:t>"""</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42262170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vi-VN" dirty="0">
                <a:latin typeface="Times New Roman" pitchFamily="18" charset="0"/>
                <a:cs typeface="Times New Roman" pitchFamily="18" charset="0"/>
              </a:rPr>
              <a:t>""" Ghi dữ liệu vào file</a:t>
            </a:r>
          </a:p>
          <a:p>
            <a:pPr>
              <a:buFont typeface="Wingdings" pitchFamily="2" charset="2"/>
              <a:buChar char="v"/>
            </a:pPr>
            <a:r>
              <a:rPr lang="vi-VN" dirty="0">
                <a:latin typeface="Times New Roman" pitchFamily="18" charset="0"/>
                <a:cs typeface="Times New Roman" pitchFamily="18" charset="0"/>
              </a:rPr>
              <a:t>    - Mở với chế độ ghi w, nối thêm a hoặc thực thi x</a:t>
            </a:r>
          </a:p>
          <a:p>
            <a:pPr>
              <a:buFont typeface="Wingdings" pitchFamily="2" charset="2"/>
              <a:buChar char="v"/>
            </a:pPr>
            <a:r>
              <a:rPr lang="vi-VN" dirty="0">
                <a:latin typeface="Times New Roman" pitchFamily="18" charset="0"/>
                <a:cs typeface="Times New Roman" pitchFamily="18" charset="0"/>
              </a:rPr>
              <a:t>    - Cẩn trọng với chế độ w, có thể bị ghi đè dữ liệu mới lên dữ diệu cũ, làm dữ liệu cũ bị xóa hết</a:t>
            </a:r>
          </a:p>
          <a:p>
            <a:pPr>
              <a:buFont typeface="Wingdings" pitchFamily="2" charset="2"/>
              <a:buChar char="v"/>
            </a:pPr>
            <a:r>
              <a:rPr lang="vi-VN" dirty="0">
                <a:latin typeface="Times New Roman" pitchFamily="18" charset="0"/>
                <a:cs typeface="Times New Roman" pitchFamily="18" charset="0"/>
              </a:rPr>
              <a:t>    - Để ghi dữ liệu dùng hàm write(). Phương thức trả lại số lượng ký tự được ghi vào tệp</a:t>
            </a:r>
          </a:p>
          <a:p>
            <a:pPr>
              <a:buFont typeface="Wingdings" pitchFamily="2" charset="2"/>
              <a:buChar char="v"/>
            </a:pPr>
            <a:r>
              <a:rPr lang="vi-VN" dirty="0" smtClean="0">
                <a:latin typeface="Times New Roman" pitchFamily="18" charset="0"/>
                <a:cs typeface="Times New Roman" pitchFamily="18" charset="0"/>
              </a:rPr>
              <a:t>"""</a:t>
            </a: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
        <p:nvSpPr>
          <p:cNvPr id="5"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a:solidFill>
                  <a:srgbClr val="FF0000"/>
                </a:solidFill>
                <a:latin typeface="Times New Roman" pitchFamily="18" charset="0"/>
                <a:cs typeface="Times New Roman" pitchFamily="18" charset="0"/>
              </a:rPr>
              <a:t>5</a:t>
            </a:r>
            <a:r>
              <a:rPr lang="en-US" b="1" dirty="0" smtClean="0">
                <a:solidFill>
                  <a:srgbClr val="FF0000"/>
                </a:solidFill>
                <a:latin typeface="Times New Roman" pitchFamily="18" charset="0"/>
                <a:cs typeface="Times New Roman" pitchFamily="18" charset="0"/>
              </a:rPr>
              <a:t>.</a:t>
            </a:r>
            <a:r>
              <a:rPr lang="vi-VN"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Ghi</a:t>
            </a:r>
            <a:r>
              <a:rPr lang="en-US" b="1" dirty="0" smtClean="0">
                <a:solidFill>
                  <a:srgbClr val="FF0000"/>
                </a:solidFill>
                <a:latin typeface="Times New Roman" pitchFamily="18" charset="0"/>
                <a:cs typeface="Times New Roman" pitchFamily="18" charset="0"/>
              </a:rPr>
              <a:t> file</a:t>
            </a:r>
            <a:endParaRPr lang="en-US"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7033394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vi-VN" dirty="0">
                <a:latin typeface="Times New Roman" pitchFamily="18" charset="0"/>
                <a:cs typeface="Times New Roman" pitchFamily="18" charset="0"/>
              </a:rPr>
              <a:t>with open("file_test.txt", 'w', encoding='utf-8') as f:</a:t>
            </a:r>
          </a:p>
          <a:p>
            <a:pPr>
              <a:buFont typeface="Wingdings" pitchFamily="2" charset="2"/>
              <a:buChar char="v"/>
            </a:pPr>
            <a:r>
              <a:rPr lang="vi-VN" dirty="0">
                <a:latin typeface="Times New Roman" pitchFamily="18" charset="0"/>
                <a:cs typeface="Times New Roman" pitchFamily="18" charset="0"/>
              </a:rPr>
              <a:t>    f.write("my first file\n")</a:t>
            </a:r>
          </a:p>
          <a:p>
            <a:pPr>
              <a:buFont typeface="Wingdings" pitchFamily="2" charset="2"/>
              <a:buChar char="v"/>
            </a:pPr>
            <a:r>
              <a:rPr lang="vi-VN" dirty="0">
                <a:latin typeface="Times New Roman" pitchFamily="18" charset="0"/>
                <a:cs typeface="Times New Roman" pitchFamily="18" charset="0"/>
              </a:rPr>
              <a:t>    f.write("This file\n\n")</a:t>
            </a:r>
          </a:p>
          <a:p>
            <a:pPr>
              <a:buFont typeface="Wingdings" pitchFamily="2" charset="2"/>
              <a:buChar char="v"/>
            </a:pPr>
            <a:r>
              <a:rPr lang="vi-VN" dirty="0">
                <a:latin typeface="Times New Roman" pitchFamily="18" charset="0"/>
                <a:cs typeface="Times New Roman" pitchFamily="18" charset="0"/>
              </a:rPr>
              <a:t>    f.write("contains three lines\n")</a:t>
            </a:r>
          </a:p>
          <a:p>
            <a:pPr>
              <a:buFont typeface="Wingdings" pitchFamily="2" charset="2"/>
              <a:buChar char="v"/>
            </a:pPr>
            <a:r>
              <a:rPr lang="vi-VN" dirty="0">
                <a:latin typeface="Times New Roman" pitchFamily="18" charset="0"/>
                <a:cs typeface="Times New Roman" pitchFamily="18" charset="0"/>
              </a:rPr>
              <a:t># Chương trình tạo ra file mới tên là file_test.txt trong thư mục hiện tại nếu như file đó chưa tồn tại,</a:t>
            </a:r>
          </a:p>
          <a:p>
            <a:pPr>
              <a:buFont typeface="Wingdings" pitchFamily="2" charset="2"/>
              <a:buChar char="v"/>
            </a:pPr>
            <a:r>
              <a:rPr lang="vi-VN" dirty="0">
                <a:latin typeface="Times New Roman" pitchFamily="18" charset="0"/>
                <a:cs typeface="Times New Roman" pitchFamily="18" charset="0"/>
              </a:rPr>
              <a:t># nếu có rồi thì ghi đè</a:t>
            </a:r>
          </a:p>
          <a:p>
            <a:pPr>
              <a:buFont typeface="Wingdings" pitchFamily="2" charset="2"/>
              <a:buChar char="v"/>
            </a:pPr>
            <a:r>
              <a:rPr lang="vi-VN" dirty="0">
                <a:latin typeface="Times New Roman" pitchFamily="18" charset="0"/>
                <a:cs typeface="Times New Roman" pitchFamily="18" charset="0"/>
              </a:rPr>
              <a:t># Ghi các dòng vào trong file, để ghi thành các dòng thì cần thêm các ký tự xuống dòng (\n) vào các chỗ cần thiết</a:t>
            </a: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
        <p:nvSpPr>
          <p:cNvPr id="5"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a:solidFill>
                  <a:srgbClr val="FF0000"/>
                </a:solidFill>
                <a:latin typeface="Times New Roman" pitchFamily="18" charset="0"/>
                <a:cs typeface="Times New Roman" pitchFamily="18" charset="0"/>
              </a:rPr>
              <a:t>5</a:t>
            </a:r>
            <a:r>
              <a:rPr lang="en-US" b="1" dirty="0" smtClean="0">
                <a:solidFill>
                  <a:srgbClr val="FF0000"/>
                </a:solidFill>
                <a:latin typeface="Times New Roman" pitchFamily="18" charset="0"/>
                <a:cs typeface="Times New Roman" pitchFamily="18" charset="0"/>
              </a:rPr>
              <a:t>.</a:t>
            </a:r>
            <a:r>
              <a:rPr lang="vi-VN"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Ghi</a:t>
            </a:r>
            <a:r>
              <a:rPr lang="en-US" b="1" dirty="0" smtClean="0">
                <a:solidFill>
                  <a:srgbClr val="FF0000"/>
                </a:solidFill>
                <a:latin typeface="Times New Roman" pitchFamily="18" charset="0"/>
                <a:cs typeface="Times New Roman" pitchFamily="18" charset="0"/>
              </a:rPr>
              <a:t> file</a:t>
            </a:r>
            <a:endParaRPr lang="en-US"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19730237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smtClean="0">
                <a:solidFill>
                  <a:srgbClr val="FF0000"/>
                </a:solidFill>
                <a:latin typeface="Times New Roman" pitchFamily="18" charset="0"/>
                <a:cs typeface="Times New Roman" pitchFamily="18" charset="0"/>
              </a:rPr>
              <a:t>5.</a:t>
            </a:r>
            <a:r>
              <a:rPr lang="vi-VN" b="1" smtClean="0">
                <a:solidFill>
                  <a:srgbClr val="FF0000"/>
                </a:solidFill>
                <a:latin typeface="Times New Roman" pitchFamily="18" charset="0"/>
                <a:cs typeface="Times New Roman" pitchFamily="18" charset="0"/>
              </a:rPr>
              <a:t> </a:t>
            </a:r>
            <a:r>
              <a:rPr lang="en-US" b="1" smtClean="0">
                <a:solidFill>
                  <a:srgbClr val="FF0000"/>
                </a:solidFill>
                <a:latin typeface="Times New Roman" pitchFamily="18" charset="0"/>
                <a:cs typeface="Times New Roman" pitchFamily="18" charset="0"/>
              </a:rPr>
              <a:t>Ghi file</a:t>
            </a: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en-US" sz="2000" smtClean="0">
                <a:latin typeface="Times New Roman" pitchFamily="18" charset="0"/>
                <a:cs typeface="Times New Roman" pitchFamily="18" charset="0"/>
              </a:rPr>
              <a:t> </a:t>
            </a:r>
            <a:r>
              <a:rPr lang="vi-VN" sz="2000" smtClean="0">
                <a:latin typeface="Times New Roman" pitchFamily="18" charset="0"/>
                <a:cs typeface="Times New Roman" pitchFamily="18" charset="0"/>
              </a:rPr>
              <a:t>Tương </a:t>
            </a:r>
            <a:r>
              <a:rPr lang="vi-VN" sz="2000">
                <a:latin typeface="Times New Roman" pitchFamily="18" charset="0"/>
                <a:cs typeface="Times New Roman" pitchFamily="18" charset="0"/>
              </a:rPr>
              <a:t>tự đọc file, để ghi một file ta cần mở </a:t>
            </a:r>
            <a:r>
              <a:rPr lang="vi-VN" sz="2000" smtClean="0">
                <a:latin typeface="Times New Roman" pitchFamily="18" charset="0"/>
                <a:cs typeface="Times New Roman" pitchFamily="18" charset="0"/>
              </a:rPr>
              <a:t>file</a:t>
            </a:r>
            <a:r>
              <a:rPr lang="en-US" sz="2000" smtClean="0">
                <a:latin typeface="Times New Roman" pitchFamily="18" charset="0"/>
                <a:cs typeface="Times New Roman" pitchFamily="18" charset="0"/>
              </a:rPr>
              <a:t>,</a:t>
            </a:r>
            <a:r>
              <a:rPr lang="vi-VN" sz="2000" smtClean="0">
                <a:latin typeface="Times New Roman" pitchFamily="18" charset="0"/>
                <a:cs typeface="Times New Roman" pitchFamily="18" charset="0"/>
              </a:rPr>
              <a:t> </a:t>
            </a:r>
            <a:r>
              <a:rPr lang="en-US" sz="2000" smtClean="0">
                <a:latin typeface="Times New Roman" pitchFamily="18" charset="0"/>
                <a:cs typeface="Times New Roman" pitchFamily="18" charset="0"/>
              </a:rPr>
              <a:t>rồi </a:t>
            </a:r>
            <a:r>
              <a:rPr lang="vi-VN" sz="2000" smtClean="0">
                <a:latin typeface="Times New Roman" pitchFamily="18" charset="0"/>
                <a:cs typeface="Times New Roman" pitchFamily="18" charset="0"/>
              </a:rPr>
              <a:t>sử </a:t>
            </a:r>
            <a:r>
              <a:rPr lang="vi-VN" sz="2000">
                <a:latin typeface="Times New Roman" pitchFamily="18" charset="0"/>
                <a:cs typeface="Times New Roman" pitchFamily="18" charset="0"/>
              </a:rPr>
              <a:t>dụng phương thức </a:t>
            </a:r>
            <a:r>
              <a:rPr lang="vi-VN" sz="2000">
                <a:solidFill>
                  <a:srgbClr val="FF0000"/>
                </a:solidFill>
                <a:latin typeface="Times New Roman" pitchFamily="18" charset="0"/>
                <a:cs typeface="Times New Roman" pitchFamily="18" charset="0"/>
              </a:rPr>
              <a:t>write</a:t>
            </a:r>
            <a:r>
              <a:rPr lang="vi-VN" sz="2000">
                <a:latin typeface="Times New Roman" pitchFamily="18" charset="0"/>
                <a:cs typeface="Times New Roman" pitchFamily="18" charset="0"/>
              </a:rPr>
              <a:t> để ghi vào</a:t>
            </a:r>
            <a:r>
              <a:rPr lang="vi-VN" sz="2000" smtClean="0">
                <a:latin typeface="Times New Roman" pitchFamily="18" charset="0"/>
                <a:cs typeface="Times New Roman" pitchFamily="18" charset="0"/>
              </a:rPr>
              <a:t>.</a:t>
            </a:r>
            <a:endParaRPr lang="en-US" sz="2000" smtClean="0">
              <a:latin typeface="Times New Roman" pitchFamily="18" charset="0"/>
              <a:cs typeface="Times New Roman" pitchFamily="18" charset="0"/>
            </a:endParaRPr>
          </a:p>
          <a:p>
            <a:pPr>
              <a:buFont typeface="Wingdings" pitchFamily="2" charset="2"/>
              <a:buChar char="v"/>
            </a:pPr>
            <a:r>
              <a:rPr lang="en-US" sz="2000" smtClean="0">
                <a:latin typeface="Times New Roman" pitchFamily="18" charset="0"/>
                <a:cs typeface="Times New Roman" pitchFamily="18" charset="0"/>
              </a:rPr>
              <a:t> </a:t>
            </a:r>
            <a:r>
              <a:rPr lang="vi-VN" sz="2000" smtClean="0">
                <a:latin typeface="Times New Roman" pitchFamily="18" charset="0"/>
                <a:cs typeface="Times New Roman" pitchFamily="18" charset="0"/>
              </a:rPr>
              <a:t>Phương </a:t>
            </a:r>
            <a:r>
              <a:rPr lang="vi-VN" sz="2000">
                <a:latin typeface="Times New Roman" pitchFamily="18" charset="0"/>
                <a:cs typeface="Times New Roman" pitchFamily="18" charset="0"/>
              </a:rPr>
              <a:t>thức này cho phép ghi một chuỗi </a:t>
            </a:r>
            <a:r>
              <a:rPr lang="vi-VN" sz="2000" smtClean="0">
                <a:latin typeface="Times New Roman" pitchFamily="18" charset="0"/>
                <a:cs typeface="Times New Roman" pitchFamily="18" charset="0"/>
              </a:rPr>
              <a:t>vào </a:t>
            </a:r>
            <a:r>
              <a:rPr lang="vi-VN" sz="2000">
                <a:latin typeface="Times New Roman" pitchFamily="18" charset="0"/>
                <a:cs typeface="Times New Roman" pitchFamily="18" charset="0"/>
              </a:rPr>
              <a:t>vị trí của con trỏ trong tập tin</a:t>
            </a:r>
            <a:r>
              <a:rPr lang="vi-VN" sz="2000" smtClean="0">
                <a:latin typeface="Times New Roman" pitchFamily="18" charset="0"/>
                <a:cs typeface="Times New Roman" pitchFamily="18" charset="0"/>
              </a:rPr>
              <a:t>.</a:t>
            </a:r>
            <a:endParaRPr lang="en-US" sz="2000" smtClean="0">
              <a:latin typeface="Times New Roman" pitchFamily="18" charset="0"/>
              <a:cs typeface="Times New Roman" pitchFamily="18" charset="0"/>
            </a:endParaRPr>
          </a:p>
          <a:p>
            <a:pPr>
              <a:buFont typeface="Wingdings" pitchFamily="2" charset="2"/>
              <a:buChar char="v"/>
            </a:pPr>
            <a:r>
              <a:rPr lang="en-US" sz="2000" smtClean="0">
                <a:latin typeface="Times New Roman" pitchFamily="18" charset="0"/>
                <a:cs typeface="Times New Roman" pitchFamily="18" charset="0"/>
              </a:rPr>
              <a:t> Cú pháp :                </a:t>
            </a:r>
            <a:r>
              <a:rPr lang="en-US" sz="2000" b="1" smtClean="0">
                <a:latin typeface="Times New Roman" pitchFamily="18" charset="0"/>
                <a:cs typeface="Times New Roman" pitchFamily="18" charset="0"/>
              </a:rPr>
              <a:t>f.</a:t>
            </a:r>
            <a:r>
              <a:rPr lang="en-US" sz="2000" b="1" smtClean="0">
                <a:solidFill>
                  <a:srgbClr val="FF0000"/>
                </a:solidFill>
                <a:latin typeface="Times New Roman" pitchFamily="18" charset="0"/>
                <a:cs typeface="Times New Roman" pitchFamily="18" charset="0"/>
              </a:rPr>
              <a:t>write</a:t>
            </a:r>
            <a:r>
              <a:rPr lang="en-US" sz="2000" b="1" smtClean="0">
                <a:latin typeface="Times New Roman" pitchFamily="18" charset="0"/>
                <a:cs typeface="Times New Roman" pitchFamily="18" charset="0"/>
              </a:rPr>
              <a:t>(fileName)</a:t>
            </a:r>
          </a:p>
          <a:p>
            <a:pPr>
              <a:buFont typeface="Wingdings" pitchFamily="2" charset="2"/>
              <a:buChar char="v"/>
            </a:pPr>
            <a:r>
              <a:rPr lang="en-US" sz="2000" smtClean="0">
                <a:latin typeface="Times New Roman" pitchFamily="18" charset="0"/>
                <a:cs typeface="Times New Roman" pitchFamily="18" charset="0"/>
              </a:rPr>
              <a:t> </a:t>
            </a:r>
            <a:r>
              <a:rPr lang="en-US" sz="2000" b="1" smtClean="0">
                <a:latin typeface="Times New Roman" pitchFamily="18" charset="0"/>
                <a:cs typeface="Times New Roman" pitchFamily="18" charset="0"/>
              </a:rPr>
              <a:t>Ví </a:t>
            </a:r>
            <a:r>
              <a:rPr lang="en-US" sz="2000" b="1">
                <a:latin typeface="Times New Roman" pitchFamily="18" charset="0"/>
                <a:cs typeface="Times New Roman" pitchFamily="18" charset="0"/>
              </a:rPr>
              <a:t>dụ </a:t>
            </a:r>
            <a:r>
              <a:rPr lang="en-US" sz="2000" smtClean="0">
                <a:latin typeface="Times New Roman" pitchFamily="18" charset="0"/>
                <a:cs typeface="Times New Roman" pitchFamily="18" charset="0"/>
              </a:rPr>
              <a:t>:</a:t>
            </a:r>
          </a:p>
          <a:p>
            <a:pPr marL="0" indent="0">
              <a:buNone/>
            </a:pPr>
            <a:r>
              <a:rPr lang="en-US" sz="2000" smtClean="0">
                <a:latin typeface="Times New Roman" pitchFamily="18" charset="0"/>
                <a:cs typeface="Times New Roman" pitchFamily="18" charset="0"/>
              </a:rPr>
              <a:t>	info </a:t>
            </a:r>
            <a:r>
              <a:rPr lang="en-US" sz="2000">
                <a:latin typeface="Times New Roman" pitchFamily="18" charset="0"/>
                <a:cs typeface="Times New Roman" pitchFamily="18" charset="0"/>
              </a:rPr>
              <a:t>= 'Name: Mido </a:t>
            </a:r>
            <a:r>
              <a:rPr lang="en-US" sz="2000" smtClean="0">
                <a:latin typeface="Times New Roman" pitchFamily="18" charset="0"/>
                <a:cs typeface="Times New Roman" pitchFamily="18" charset="0"/>
              </a:rPr>
              <a:t>Lê' </a:t>
            </a:r>
          </a:p>
          <a:p>
            <a:pPr marL="0" indent="0">
              <a:buNone/>
            </a:pPr>
            <a:r>
              <a:rPr lang="en-US" sz="2000" smtClean="0">
                <a:latin typeface="Times New Roman" pitchFamily="18" charset="0"/>
                <a:cs typeface="Times New Roman" pitchFamily="18" charset="0"/>
              </a:rPr>
              <a:t>	f </a:t>
            </a:r>
            <a:r>
              <a:rPr lang="en-US" sz="2000">
                <a:latin typeface="Times New Roman" pitchFamily="18" charset="0"/>
                <a:cs typeface="Times New Roman" pitchFamily="18" charset="0"/>
              </a:rPr>
              <a:t>= open('demo_file2.txt', 'w') </a:t>
            </a:r>
            <a:endParaRPr lang="en-US" sz="2000" smtClean="0">
              <a:latin typeface="Times New Roman" pitchFamily="18" charset="0"/>
              <a:cs typeface="Times New Roman" pitchFamily="18" charset="0"/>
            </a:endParaRPr>
          </a:p>
          <a:p>
            <a:pPr marL="0" indent="0">
              <a:buNone/>
            </a:pPr>
            <a:r>
              <a:rPr lang="en-US" sz="2000" smtClean="0">
                <a:latin typeface="Times New Roman" pitchFamily="18" charset="0"/>
                <a:cs typeface="Times New Roman" pitchFamily="18" charset="0"/>
              </a:rPr>
              <a:t>	f.</a:t>
            </a:r>
            <a:r>
              <a:rPr lang="en-US" sz="2000" smtClean="0">
                <a:solidFill>
                  <a:srgbClr val="FF0000"/>
                </a:solidFill>
                <a:latin typeface="Times New Roman" pitchFamily="18" charset="0"/>
                <a:cs typeface="Times New Roman" pitchFamily="18" charset="0"/>
              </a:rPr>
              <a:t>write</a:t>
            </a:r>
            <a:r>
              <a:rPr lang="en-US" sz="2000" smtClean="0">
                <a:latin typeface="Times New Roman" pitchFamily="18" charset="0"/>
                <a:cs typeface="Times New Roman" pitchFamily="18" charset="0"/>
              </a:rPr>
              <a:t>(info</a:t>
            </a:r>
            <a:r>
              <a:rPr lang="en-US" sz="2000">
                <a:latin typeface="Times New Roman" pitchFamily="18" charset="0"/>
                <a:cs typeface="Times New Roman" pitchFamily="18" charset="0"/>
              </a:rPr>
              <a:t>)</a:t>
            </a:r>
            <a:endParaRPr lang="en-US" sz="2000" smtClean="0">
              <a:latin typeface="Times New Roman" pitchFamily="18" charset="0"/>
              <a:cs typeface="Times New Roman" pitchFamily="18" charset="0"/>
            </a:endParaRPr>
          </a:p>
          <a:p>
            <a:pPr marL="0" indent="0">
              <a:buNone/>
            </a:pPr>
            <a:r>
              <a:rPr lang="en-US" sz="2000" b="1">
                <a:latin typeface="Times New Roman" pitchFamily="18" charset="0"/>
                <a:cs typeface="Times New Roman" pitchFamily="18" charset="0"/>
              </a:rPr>
              <a:t>Kết quả in ra màn hình</a:t>
            </a:r>
            <a:r>
              <a:rPr lang="en-US" sz="2000" b="1" smtClean="0">
                <a:latin typeface="Times New Roman" pitchFamily="18" charset="0"/>
                <a:cs typeface="Times New Roman" pitchFamily="18" charset="0"/>
              </a:rPr>
              <a:t>: </a:t>
            </a:r>
            <a:endParaRPr lang="en-US" sz="2000" b="1">
              <a:latin typeface="Times New Roman" pitchFamily="18" charset="0"/>
              <a:cs typeface="Times New Roman" pitchFamily="18" charset="0"/>
            </a:endParaRPr>
          </a:p>
          <a:p>
            <a:pPr marL="0" indent="0">
              <a:buNone/>
            </a:pPr>
            <a:endParaRPr lang="en-US" sz="2000" smtClean="0">
              <a:latin typeface="Times New Roman" pitchFamily="18" charset="0"/>
              <a:cs typeface="Times New Roman" pitchFamily="18" charset="0"/>
            </a:endParaRPr>
          </a:p>
          <a:p>
            <a:pPr marL="0" indent="0">
              <a:buNone/>
            </a:pPr>
            <a:endParaRPr lang="en-US" sz="2000">
              <a:latin typeface="Times New Roman" pitchFamily="18" charset="0"/>
              <a:cs typeface="Times New Roman" pitchFamily="18" charset="0"/>
            </a:endParaRPr>
          </a:p>
          <a:p>
            <a:pPr marL="0" indent="0">
              <a:buNone/>
            </a:pPr>
            <a:endParaRPr lang="en-US" sz="2000" smtClean="0">
              <a:latin typeface="Times New Roman" pitchFamily="18" charset="0"/>
              <a:cs typeface="Times New Roman" pitchFamily="18" charset="0"/>
            </a:endParaRPr>
          </a:p>
          <a:p>
            <a:pPr marL="0" indent="0">
              <a:buNone/>
            </a:pPr>
            <a:endParaRPr lang="en-US" sz="2000" smtClean="0">
              <a:latin typeface="Times New Roman" pitchFamily="18" charset="0"/>
              <a:cs typeface="Times New Roman" pitchFamily="18" charset="0"/>
            </a:endParaRPr>
          </a:p>
          <a:p>
            <a:pPr marL="0" indent="0">
              <a:buNone/>
            </a:pPr>
            <a:endParaRPr lang="en-US" sz="2000">
              <a:latin typeface="Times New Roman" pitchFamily="18" charset="0"/>
              <a:cs typeface="Times New Roman" pitchFamily="18" charset="0"/>
            </a:endParaRPr>
          </a:p>
        </p:txBody>
      </p:sp>
      <p:sp>
        <p:nvSpPr>
          <p:cNvPr id="4" name="Cloud Callout 3"/>
          <p:cNvSpPr/>
          <p:nvPr/>
        </p:nvSpPr>
        <p:spPr>
          <a:xfrm>
            <a:off x="5046784" y="4841629"/>
            <a:ext cx="2074984" cy="644769"/>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t>?</a:t>
            </a:r>
          </a:p>
        </p:txBody>
      </p:sp>
    </p:spTree>
    <p:extLst>
      <p:ext uri="{BB962C8B-B14F-4D97-AF65-F5344CB8AC3E}">
        <p14:creationId xmlns:p14="http://schemas.microsoft.com/office/powerpoint/2010/main" val="27879285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49641" y="2619687"/>
            <a:ext cx="3049232" cy="830997"/>
          </a:xfrm>
          <a:prstGeom prst="rect">
            <a:avLst/>
          </a:prstGeom>
          <a:noFill/>
        </p:spPr>
        <p:txBody>
          <a:bodyPr wrap="none" rtlCol="0">
            <a:spAutoFit/>
            <a:scene3d>
              <a:camera prst="orthographicFront"/>
              <a:lightRig rig="threePt" dir="t"/>
            </a:scene3d>
            <a:sp3d contourW="12700"/>
          </a:bodyPr>
          <a:lstStyle/>
          <a:p>
            <a:pPr algn="ctr"/>
            <a:r>
              <a:rPr lang="en-US" altLang="zh-CN" sz="4800" b="1" dirty="0" smtClean="0">
                <a:solidFill>
                  <a:srgbClr val="FF0000"/>
                </a:solidFill>
                <a:latin typeface="Cambria" panose="02040503050406030204" pitchFamily="18" charset="0"/>
                <a:ea typeface="+mj-ea"/>
                <a:cs typeface="经典综艺体简" panose="02010609000101010101" pitchFamily="49" charset="-122"/>
              </a:rPr>
              <a:t>NỘI DUNG</a:t>
            </a:r>
            <a:endParaRPr lang="en-US" altLang="zh-CN" sz="4800" b="1" dirty="0">
              <a:solidFill>
                <a:srgbClr val="FF0000"/>
              </a:solidFill>
              <a:latin typeface="Cambria" panose="02040503050406030204" pitchFamily="18" charset="0"/>
              <a:ea typeface="+mj-ea"/>
              <a:cs typeface="经典综艺体简" panose="02010609000101010101" pitchFamily="49" charset="-122"/>
            </a:endParaRPr>
          </a:p>
        </p:txBody>
      </p:sp>
      <p:sp>
        <p:nvSpPr>
          <p:cNvPr id="5" name="文本框 4"/>
          <p:cNvSpPr txBox="1"/>
          <p:nvPr/>
        </p:nvSpPr>
        <p:spPr>
          <a:xfrm>
            <a:off x="5795488" y="352914"/>
            <a:ext cx="1507144" cy="461665"/>
          </a:xfrm>
          <a:prstGeom prst="rect">
            <a:avLst/>
          </a:prstGeom>
          <a:noFill/>
        </p:spPr>
        <p:txBody>
          <a:bodyPr wrap="none" rtlCol="0">
            <a:spAutoFit/>
            <a:scene3d>
              <a:camera prst="orthographicFront"/>
              <a:lightRig rig="threePt" dir="t"/>
            </a:scene3d>
            <a:sp3d contourW="12700"/>
          </a:bodyPr>
          <a:lstStyle/>
          <a:p>
            <a:r>
              <a:rPr lang="en-US" sz="2400" b="1">
                <a:latin typeface="Times New Roman" pitchFamily="18" charset="0"/>
                <a:cs typeface="Times New Roman" pitchFamily="18" charset="0"/>
              </a:rPr>
              <a:t>Giới thiệu</a:t>
            </a:r>
            <a:endParaRPr lang="en-US" altLang="zh-CN" sz="2400" b="1" dirty="0">
              <a:latin typeface="Cambria" panose="02040503050406030204" pitchFamily="18" charset="0"/>
            </a:endParaRPr>
          </a:p>
        </p:txBody>
      </p:sp>
      <p:sp>
        <p:nvSpPr>
          <p:cNvPr id="8" name="文本框 7"/>
          <p:cNvSpPr txBox="1"/>
          <p:nvPr/>
        </p:nvSpPr>
        <p:spPr>
          <a:xfrm>
            <a:off x="5817300" y="1092552"/>
            <a:ext cx="2412840" cy="461665"/>
          </a:xfrm>
          <a:prstGeom prst="rect">
            <a:avLst/>
          </a:prstGeom>
          <a:noFill/>
        </p:spPr>
        <p:txBody>
          <a:bodyPr wrap="none" rtlCol="0">
            <a:spAutoFit/>
            <a:scene3d>
              <a:camera prst="orthographicFront"/>
              <a:lightRig rig="threePt" dir="t"/>
            </a:scene3d>
            <a:sp3d contourW="12700"/>
          </a:bodyPr>
          <a:lstStyle/>
          <a:p>
            <a:r>
              <a:rPr lang="en-US" sz="2400" b="1">
                <a:latin typeface="Times New Roman" pitchFamily="18" charset="0"/>
                <a:cs typeface="Times New Roman" pitchFamily="18" charset="0"/>
              </a:rPr>
              <a:t>Khái niệm về file</a:t>
            </a:r>
            <a:endParaRPr lang="en-US" altLang="zh-CN" sz="2400" b="1" dirty="0">
              <a:latin typeface="Cambria" panose="02040503050406030204" pitchFamily="18" charset="0"/>
            </a:endParaRPr>
          </a:p>
        </p:txBody>
      </p:sp>
      <p:sp>
        <p:nvSpPr>
          <p:cNvPr id="11" name="文本框 10"/>
          <p:cNvSpPr txBox="1"/>
          <p:nvPr/>
        </p:nvSpPr>
        <p:spPr>
          <a:xfrm>
            <a:off x="5817300" y="1903224"/>
            <a:ext cx="1130438" cy="461665"/>
          </a:xfrm>
          <a:prstGeom prst="rect">
            <a:avLst/>
          </a:prstGeom>
          <a:noFill/>
        </p:spPr>
        <p:txBody>
          <a:bodyPr wrap="none" rtlCol="0">
            <a:spAutoFit/>
            <a:scene3d>
              <a:camera prst="orthographicFront"/>
              <a:lightRig rig="threePt" dir="t"/>
            </a:scene3d>
            <a:sp3d contourW="12700"/>
          </a:bodyPr>
          <a:lstStyle/>
          <a:p>
            <a:r>
              <a:rPr lang="en-US" sz="2400" b="1">
                <a:latin typeface="Times New Roman" pitchFamily="18" charset="0"/>
                <a:cs typeface="Times New Roman" pitchFamily="18" charset="0"/>
              </a:rPr>
              <a:t>Mở file</a:t>
            </a:r>
            <a:endParaRPr lang="en-US" altLang="zh-CN" sz="2400" b="1" dirty="0">
              <a:latin typeface="Cambria" panose="02040503050406030204" pitchFamily="18" charset="0"/>
            </a:endParaRPr>
          </a:p>
        </p:txBody>
      </p:sp>
      <p:sp>
        <p:nvSpPr>
          <p:cNvPr id="14" name="文本框 13"/>
          <p:cNvSpPr txBox="1"/>
          <p:nvPr/>
        </p:nvSpPr>
        <p:spPr>
          <a:xfrm>
            <a:off x="5817300" y="2641688"/>
            <a:ext cx="1183337" cy="461665"/>
          </a:xfrm>
          <a:prstGeom prst="rect">
            <a:avLst/>
          </a:prstGeom>
          <a:noFill/>
        </p:spPr>
        <p:txBody>
          <a:bodyPr wrap="none" rtlCol="0">
            <a:spAutoFit/>
            <a:scene3d>
              <a:camera prst="orthographicFront"/>
              <a:lightRig rig="threePt" dir="t"/>
            </a:scene3d>
            <a:sp3d contourW="12700"/>
          </a:bodyPr>
          <a:lstStyle/>
          <a:p>
            <a:r>
              <a:rPr lang="en-US" sz="2400" b="1">
                <a:latin typeface="Times New Roman" pitchFamily="18" charset="0"/>
                <a:cs typeface="Times New Roman" pitchFamily="18" charset="0"/>
              </a:rPr>
              <a:t>Đọc file</a:t>
            </a:r>
            <a:endParaRPr lang="en-US" altLang="zh-CN" sz="2400" b="1" dirty="0">
              <a:latin typeface="Cambria" panose="02040503050406030204" pitchFamily="18" charset="0"/>
            </a:endParaRPr>
          </a:p>
        </p:txBody>
      </p:sp>
      <p:sp>
        <p:nvSpPr>
          <p:cNvPr id="16" name="文本框 15"/>
          <p:cNvSpPr txBox="1"/>
          <p:nvPr/>
        </p:nvSpPr>
        <p:spPr>
          <a:xfrm>
            <a:off x="4930519" y="228557"/>
            <a:ext cx="748923" cy="584775"/>
          </a:xfrm>
          <a:prstGeom prst="rect">
            <a:avLst/>
          </a:prstGeom>
          <a:noFill/>
        </p:spPr>
        <p:txBody>
          <a:bodyPr wrap="none" rtlCol="0">
            <a:spAutoFit/>
            <a:scene3d>
              <a:camera prst="orthographicFront"/>
              <a:lightRig rig="threePt" dir="t"/>
            </a:scene3d>
            <a:sp3d contourW="12700"/>
          </a:bodyPr>
          <a:lstStyle/>
          <a:p>
            <a:r>
              <a:rPr lang="en-US" altLang="zh-CN" sz="3200" b="1" i="1" dirty="0">
                <a:latin typeface="Cambria" panose="02040503050406030204" pitchFamily="18" charset="0"/>
              </a:rPr>
              <a:t>01.</a:t>
            </a:r>
          </a:p>
        </p:txBody>
      </p:sp>
      <p:sp>
        <p:nvSpPr>
          <p:cNvPr id="17" name="文本框 16"/>
          <p:cNvSpPr txBox="1"/>
          <p:nvPr/>
        </p:nvSpPr>
        <p:spPr>
          <a:xfrm>
            <a:off x="4930519" y="1058305"/>
            <a:ext cx="748923" cy="584775"/>
          </a:xfrm>
          <a:prstGeom prst="rect">
            <a:avLst/>
          </a:prstGeom>
          <a:noFill/>
        </p:spPr>
        <p:txBody>
          <a:bodyPr wrap="none" rtlCol="0">
            <a:spAutoFit/>
            <a:scene3d>
              <a:camera prst="orthographicFront"/>
              <a:lightRig rig="threePt" dir="t"/>
            </a:scene3d>
            <a:sp3d contourW="12700"/>
          </a:bodyPr>
          <a:lstStyle/>
          <a:p>
            <a:r>
              <a:rPr lang="en-US" altLang="zh-CN" sz="3200" b="1" i="1" dirty="0">
                <a:latin typeface="Cambria" panose="02040503050406030204" pitchFamily="18" charset="0"/>
              </a:rPr>
              <a:t>02.</a:t>
            </a:r>
          </a:p>
        </p:txBody>
      </p:sp>
      <p:sp>
        <p:nvSpPr>
          <p:cNvPr id="18" name="文本框 17"/>
          <p:cNvSpPr txBox="1"/>
          <p:nvPr/>
        </p:nvSpPr>
        <p:spPr>
          <a:xfrm>
            <a:off x="4930519" y="1870661"/>
            <a:ext cx="748923" cy="584775"/>
          </a:xfrm>
          <a:prstGeom prst="rect">
            <a:avLst/>
          </a:prstGeom>
          <a:noFill/>
        </p:spPr>
        <p:txBody>
          <a:bodyPr wrap="none" rtlCol="0">
            <a:spAutoFit/>
            <a:scene3d>
              <a:camera prst="orthographicFront"/>
              <a:lightRig rig="threePt" dir="t"/>
            </a:scene3d>
            <a:sp3d contourW="12700"/>
          </a:bodyPr>
          <a:lstStyle/>
          <a:p>
            <a:r>
              <a:rPr lang="en-US" altLang="zh-CN" sz="3200" b="1" i="1" dirty="0">
                <a:latin typeface="Cambria" panose="02040503050406030204" pitchFamily="18" charset="0"/>
              </a:rPr>
              <a:t>03.</a:t>
            </a:r>
          </a:p>
        </p:txBody>
      </p:sp>
      <p:sp>
        <p:nvSpPr>
          <p:cNvPr id="19" name="文本框 18"/>
          <p:cNvSpPr txBox="1"/>
          <p:nvPr/>
        </p:nvSpPr>
        <p:spPr>
          <a:xfrm>
            <a:off x="4930519" y="2521733"/>
            <a:ext cx="748923" cy="584775"/>
          </a:xfrm>
          <a:prstGeom prst="rect">
            <a:avLst/>
          </a:prstGeom>
          <a:noFill/>
        </p:spPr>
        <p:txBody>
          <a:bodyPr wrap="none" rtlCol="0">
            <a:spAutoFit/>
            <a:scene3d>
              <a:camera prst="orthographicFront"/>
              <a:lightRig rig="threePt" dir="t"/>
            </a:scene3d>
            <a:sp3d contourW="12700"/>
          </a:bodyPr>
          <a:lstStyle/>
          <a:p>
            <a:r>
              <a:rPr lang="en-US" altLang="zh-CN" sz="3200" b="1" i="1" dirty="0">
                <a:latin typeface="Cambria" panose="02040503050406030204" pitchFamily="18" charset="0"/>
              </a:rPr>
              <a:t>04.</a:t>
            </a:r>
          </a:p>
        </p:txBody>
      </p:sp>
      <p:sp>
        <p:nvSpPr>
          <p:cNvPr id="21" name="文本框 7"/>
          <p:cNvSpPr txBox="1"/>
          <p:nvPr/>
        </p:nvSpPr>
        <p:spPr>
          <a:xfrm>
            <a:off x="5838770" y="3311939"/>
            <a:ext cx="1165704" cy="461665"/>
          </a:xfrm>
          <a:prstGeom prst="rect">
            <a:avLst/>
          </a:prstGeom>
          <a:noFill/>
        </p:spPr>
        <p:txBody>
          <a:bodyPr wrap="none" rtlCol="0">
            <a:spAutoFit/>
            <a:scene3d>
              <a:camera prst="orthographicFront"/>
              <a:lightRig rig="threePt" dir="t"/>
            </a:scene3d>
            <a:sp3d contourW="12700"/>
          </a:bodyPr>
          <a:lstStyle/>
          <a:p>
            <a:r>
              <a:rPr lang="en-US" sz="2400" b="1">
                <a:latin typeface="Times New Roman" pitchFamily="18" charset="0"/>
                <a:cs typeface="Times New Roman" pitchFamily="18" charset="0"/>
              </a:rPr>
              <a:t>Ghi file</a:t>
            </a:r>
            <a:endParaRPr lang="en-US" altLang="zh-CN" sz="2400" b="1" dirty="0">
              <a:latin typeface="Cambria" panose="02040503050406030204" pitchFamily="18" charset="0"/>
            </a:endParaRPr>
          </a:p>
        </p:txBody>
      </p:sp>
      <p:sp>
        <p:nvSpPr>
          <p:cNvPr id="29" name="文本框 16"/>
          <p:cNvSpPr txBox="1"/>
          <p:nvPr/>
        </p:nvSpPr>
        <p:spPr>
          <a:xfrm>
            <a:off x="4884032" y="3298621"/>
            <a:ext cx="748923" cy="584775"/>
          </a:xfrm>
          <a:prstGeom prst="rect">
            <a:avLst/>
          </a:prstGeom>
          <a:noFill/>
        </p:spPr>
        <p:txBody>
          <a:bodyPr wrap="none" rtlCol="0">
            <a:spAutoFit/>
            <a:scene3d>
              <a:camera prst="orthographicFront"/>
              <a:lightRig rig="threePt" dir="t"/>
            </a:scene3d>
            <a:sp3d contourW="12700"/>
          </a:bodyPr>
          <a:lstStyle/>
          <a:p>
            <a:r>
              <a:rPr lang="en-US" altLang="zh-CN" sz="3200" b="1" i="1" dirty="0" smtClean="0">
                <a:latin typeface="Cambria" panose="02040503050406030204" pitchFamily="18" charset="0"/>
              </a:rPr>
              <a:t>05.</a:t>
            </a:r>
            <a:endParaRPr lang="en-US" altLang="zh-CN" sz="3200" b="1" i="1" dirty="0">
              <a:latin typeface="Cambria" panose="02040503050406030204" pitchFamily="18" charset="0"/>
            </a:endParaRPr>
          </a:p>
        </p:txBody>
      </p:sp>
      <p:sp>
        <p:nvSpPr>
          <p:cNvPr id="27" name="文本框 16"/>
          <p:cNvSpPr txBox="1"/>
          <p:nvPr/>
        </p:nvSpPr>
        <p:spPr>
          <a:xfrm>
            <a:off x="4930519" y="4031700"/>
            <a:ext cx="748923" cy="584775"/>
          </a:xfrm>
          <a:prstGeom prst="rect">
            <a:avLst/>
          </a:prstGeom>
          <a:noFill/>
        </p:spPr>
        <p:txBody>
          <a:bodyPr wrap="none" rtlCol="0">
            <a:spAutoFit/>
            <a:scene3d>
              <a:camera prst="orthographicFront"/>
              <a:lightRig rig="threePt" dir="t"/>
            </a:scene3d>
            <a:sp3d contourW="12700"/>
          </a:bodyPr>
          <a:lstStyle/>
          <a:p>
            <a:r>
              <a:rPr lang="en-US" altLang="zh-CN" sz="3200" b="1" i="1" smtClean="0">
                <a:latin typeface="Cambria" panose="02040503050406030204" pitchFamily="18" charset="0"/>
              </a:rPr>
              <a:t>06.</a:t>
            </a:r>
            <a:endParaRPr lang="en-US" altLang="zh-CN" sz="3200" b="1" i="1" dirty="0">
              <a:latin typeface="Cambria" panose="02040503050406030204" pitchFamily="18" charset="0"/>
            </a:endParaRPr>
          </a:p>
        </p:txBody>
      </p:sp>
      <p:sp>
        <p:nvSpPr>
          <p:cNvPr id="28" name="文本框 7"/>
          <p:cNvSpPr txBox="1"/>
          <p:nvPr/>
        </p:nvSpPr>
        <p:spPr>
          <a:xfrm>
            <a:off x="5850892" y="4093254"/>
            <a:ext cx="1907895" cy="461665"/>
          </a:xfrm>
          <a:prstGeom prst="rect">
            <a:avLst/>
          </a:prstGeom>
          <a:noFill/>
        </p:spPr>
        <p:txBody>
          <a:bodyPr wrap="none" rtlCol="0">
            <a:spAutoFit/>
            <a:scene3d>
              <a:camera prst="orthographicFront"/>
              <a:lightRig rig="threePt" dir="t"/>
            </a:scene3d>
            <a:sp3d contourW="12700"/>
          </a:bodyPr>
          <a:lstStyle/>
          <a:p>
            <a:r>
              <a:rPr lang="en-US" sz="2400" b="1">
                <a:latin typeface="Times New Roman" pitchFamily="18" charset="0"/>
                <a:cs typeface="Times New Roman" pitchFamily="18" charset="0"/>
              </a:rPr>
              <a:t>Đọc file excel</a:t>
            </a:r>
            <a:endParaRPr lang="en-US" altLang="zh-CN" sz="2400" b="1" dirty="0">
              <a:latin typeface="Cambria" panose="02040503050406030204" pitchFamily="18" charset="0"/>
            </a:endParaRPr>
          </a:p>
        </p:txBody>
      </p:sp>
      <p:sp>
        <p:nvSpPr>
          <p:cNvPr id="30" name="文本框 16"/>
          <p:cNvSpPr txBox="1"/>
          <p:nvPr/>
        </p:nvSpPr>
        <p:spPr>
          <a:xfrm>
            <a:off x="4946531" y="4731290"/>
            <a:ext cx="748923" cy="584775"/>
          </a:xfrm>
          <a:prstGeom prst="rect">
            <a:avLst/>
          </a:prstGeom>
          <a:noFill/>
        </p:spPr>
        <p:txBody>
          <a:bodyPr wrap="none" rtlCol="0">
            <a:spAutoFit/>
            <a:scene3d>
              <a:camera prst="orthographicFront"/>
              <a:lightRig rig="threePt" dir="t"/>
            </a:scene3d>
            <a:sp3d contourW="12700"/>
          </a:bodyPr>
          <a:lstStyle/>
          <a:p>
            <a:r>
              <a:rPr lang="en-US" altLang="zh-CN" sz="3200" b="1" i="1" smtClean="0">
                <a:latin typeface="Cambria" panose="02040503050406030204" pitchFamily="18" charset="0"/>
              </a:rPr>
              <a:t>07.</a:t>
            </a:r>
            <a:endParaRPr lang="en-US" altLang="zh-CN" sz="3200" b="1" i="1" dirty="0">
              <a:latin typeface="Cambria" panose="02040503050406030204" pitchFamily="18" charset="0"/>
            </a:endParaRPr>
          </a:p>
        </p:txBody>
      </p:sp>
      <p:sp>
        <p:nvSpPr>
          <p:cNvPr id="31" name="文本框 7"/>
          <p:cNvSpPr txBox="1"/>
          <p:nvPr/>
        </p:nvSpPr>
        <p:spPr>
          <a:xfrm>
            <a:off x="5850892" y="4792844"/>
            <a:ext cx="1258678" cy="461665"/>
          </a:xfrm>
          <a:prstGeom prst="rect">
            <a:avLst/>
          </a:prstGeom>
          <a:noFill/>
        </p:spPr>
        <p:txBody>
          <a:bodyPr wrap="none" rtlCol="0">
            <a:spAutoFit/>
            <a:scene3d>
              <a:camera prst="orthographicFront"/>
              <a:lightRig rig="threePt" dir="t"/>
            </a:scene3d>
            <a:sp3d contourW="12700"/>
          </a:bodyPr>
          <a:lstStyle/>
          <a:p>
            <a:r>
              <a:rPr lang="en-US" altLang="zh-CN" sz="2400" b="1" smtClean="0">
                <a:latin typeface="Times New Roman" pitchFamily="18" charset="0"/>
                <a:cs typeface="Times New Roman" pitchFamily="18" charset="0"/>
              </a:rPr>
              <a:t>Practice</a:t>
            </a:r>
            <a:endParaRPr lang="en-US" altLang="zh-CN" sz="2400" b="1" dirty="0">
              <a:latin typeface="Cambria" panose="02040503050406030204" pitchFamily="18" charset="0"/>
            </a:endParaRPr>
          </a:p>
        </p:txBody>
      </p:sp>
      <p:sp>
        <p:nvSpPr>
          <p:cNvPr id="20" name="文本框 16"/>
          <p:cNvSpPr txBox="1"/>
          <p:nvPr/>
        </p:nvSpPr>
        <p:spPr>
          <a:xfrm>
            <a:off x="4952173" y="5341393"/>
            <a:ext cx="748923" cy="584775"/>
          </a:xfrm>
          <a:prstGeom prst="rect">
            <a:avLst/>
          </a:prstGeom>
          <a:noFill/>
        </p:spPr>
        <p:txBody>
          <a:bodyPr wrap="none" rtlCol="0">
            <a:spAutoFit/>
            <a:scene3d>
              <a:camera prst="orthographicFront"/>
              <a:lightRig rig="threePt" dir="t"/>
            </a:scene3d>
            <a:sp3d contourW="12700"/>
          </a:bodyPr>
          <a:lstStyle/>
          <a:p>
            <a:r>
              <a:rPr lang="en-US" altLang="zh-CN" sz="3200" b="1" i="1" smtClean="0">
                <a:latin typeface="Cambria" panose="02040503050406030204" pitchFamily="18" charset="0"/>
              </a:rPr>
              <a:t>08.</a:t>
            </a:r>
            <a:endParaRPr lang="en-US" altLang="zh-CN" sz="3200" b="1" i="1" dirty="0">
              <a:latin typeface="Cambria" panose="02040503050406030204" pitchFamily="18" charset="0"/>
            </a:endParaRPr>
          </a:p>
        </p:txBody>
      </p:sp>
      <p:sp>
        <p:nvSpPr>
          <p:cNvPr id="22" name="文本框 7"/>
          <p:cNvSpPr txBox="1"/>
          <p:nvPr/>
        </p:nvSpPr>
        <p:spPr>
          <a:xfrm>
            <a:off x="5891679" y="5341393"/>
            <a:ext cx="1132041" cy="461665"/>
          </a:xfrm>
          <a:prstGeom prst="rect">
            <a:avLst/>
          </a:prstGeom>
          <a:noFill/>
        </p:spPr>
        <p:txBody>
          <a:bodyPr wrap="none" rtlCol="0">
            <a:spAutoFit/>
            <a:scene3d>
              <a:camera prst="orthographicFront"/>
              <a:lightRig rig="threePt" dir="t"/>
            </a:scene3d>
            <a:sp3d contourW="12700"/>
          </a:bodyPr>
          <a:lstStyle/>
          <a:p>
            <a:r>
              <a:rPr lang="en-US" altLang="zh-CN" sz="2400" b="1" smtClean="0">
                <a:latin typeface="Times New Roman" pitchFamily="18" charset="0"/>
                <a:cs typeface="Times New Roman" pitchFamily="18" charset="0"/>
              </a:rPr>
              <a:t>Lời kết</a:t>
            </a:r>
            <a:endParaRPr lang="en-US" altLang="zh-CN" sz="2400" b="1" dirty="0">
              <a:latin typeface="Cambria" panose="02040503050406030204" pitchFamily="18" charset="0"/>
            </a:endParaRPr>
          </a:p>
        </p:txBody>
      </p:sp>
    </p:spTree>
    <p:extLst>
      <p:ext uri="{BB962C8B-B14F-4D97-AF65-F5344CB8AC3E}">
        <p14:creationId xmlns:p14="http://schemas.microsoft.com/office/powerpoint/2010/main" val="133809529"/>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smtClean="0">
                <a:solidFill>
                  <a:srgbClr val="FF0000"/>
                </a:solidFill>
                <a:latin typeface="Times New Roman" pitchFamily="18" charset="0"/>
                <a:cs typeface="Times New Roman" pitchFamily="18" charset="0"/>
              </a:rPr>
              <a:t/>
            </a:r>
            <a:br>
              <a:rPr lang="en-US" b="1" smtClean="0">
                <a:solidFill>
                  <a:srgbClr val="FF0000"/>
                </a:solidFill>
                <a:latin typeface="Times New Roman" pitchFamily="18" charset="0"/>
                <a:cs typeface="Times New Roman" pitchFamily="18" charset="0"/>
              </a:rPr>
            </a:br>
            <a:r>
              <a:rPr lang="en-US" b="1">
                <a:solidFill>
                  <a:srgbClr val="FF0000"/>
                </a:solidFill>
                <a:latin typeface="Times New Roman" pitchFamily="18" charset="0"/>
                <a:cs typeface="Times New Roman" pitchFamily="18" charset="0"/>
              </a:rPr>
              <a:t>6</a:t>
            </a:r>
            <a:r>
              <a:rPr lang="en-US" b="1" smtClean="0">
                <a:solidFill>
                  <a:srgbClr val="FF0000"/>
                </a:solidFill>
                <a:latin typeface="Times New Roman" pitchFamily="18" charset="0"/>
                <a:cs typeface="Times New Roman" pitchFamily="18" charset="0"/>
              </a:rPr>
              <a:t>. Đóng file</a:t>
            </a:r>
            <a:r>
              <a:rPr lang="vi-VN" b="1" smtClean="0">
                <a:solidFill>
                  <a:srgbClr val="FF0000"/>
                </a:solidFill>
                <a:latin typeface="Times New Roman" pitchFamily="18" charset="0"/>
                <a:cs typeface="Times New Roman" pitchFamily="18" charset="0"/>
              </a:rPr>
              <a:t>.</a:t>
            </a:r>
            <a:r>
              <a:rPr lang="vi-VN" b="1">
                <a:solidFill>
                  <a:srgbClr val="FF0000"/>
                </a:solidFill>
                <a:latin typeface="Times New Roman" pitchFamily="18" charset="0"/>
                <a:cs typeface="Times New Roman" pitchFamily="18" charset="0"/>
              </a:rPr>
              <a:t/>
            </a:r>
            <a:br>
              <a:rPr lang="vi-VN" b="1">
                <a:solidFill>
                  <a:srgbClr val="FF0000"/>
                </a:solidFill>
                <a:latin typeface="Times New Roman" pitchFamily="18" charset="0"/>
                <a:cs typeface="Times New Roman" pitchFamily="18" charset="0"/>
              </a:rPr>
            </a:b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Sau</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khi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mở</a:t>
            </a:r>
            <a:r>
              <a:rPr lang="en-US" dirty="0" smtClean="0">
                <a:latin typeface="Times New Roman" pitchFamily="18" charset="0"/>
                <a:cs typeface="Times New Roman" pitchFamily="18" charset="0"/>
              </a:rPr>
              <a:t> file </a:t>
            </a:r>
            <a:r>
              <a:rPr lang="en-US" dirty="0" err="1" smtClean="0">
                <a:latin typeface="Times New Roman" pitchFamily="18" charset="0"/>
                <a:cs typeface="Times New Roman" pitchFamily="18" charset="0"/>
              </a:rPr>
              <a:t>để</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đọc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hoặc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ghi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thông</a:t>
            </a:r>
            <a:r>
              <a:rPr lang="en-US" dirty="0" smtClean="0">
                <a:latin typeface="Times New Roman" pitchFamily="18" charset="0"/>
                <a:cs typeface="Times New Roman" pitchFamily="18" charset="0"/>
              </a:rPr>
              <a:t> tin ta </a:t>
            </a:r>
            <a:r>
              <a:rPr lang="en-US" dirty="0" err="1" smtClean="0">
                <a:latin typeface="Times New Roman" pitchFamily="18" charset="0"/>
                <a:cs typeface="Times New Roman" pitchFamily="18" charset="0"/>
              </a:rPr>
              <a:t>phải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đóng</a:t>
            </a:r>
            <a:r>
              <a:rPr lang="en-US" dirty="0" smtClean="0">
                <a:latin typeface="Times New Roman" pitchFamily="18" charset="0"/>
                <a:cs typeface="Times New Roman" pitchFamily="18" charset="0"/>
              </a:rPr>
              <a:t> file</a:t>
            </a:r>
          </a:p>
          <a:p>
            <a:pPr>
              <a:buFont typeface="Wingdings" pitchFamily="2" charset="2"/>
              <a:buChar char="v"/>
            </a:pP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Cú</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pháp</a:t>
            </a:r>
            <a:r>
              <a:rPr lang="en-US" dirty="0" smtClean="0">
                <a:latin typeface="Times New Roman" pitchFamily="18" charset="0"/>
                <a:cs typeface="Times New Roman" pitchFamily="18" charset="0"/>
              </a:rPr>
              <a:t>:                </a:t>
            </a:r>
            <a:r>
              <a:rPr lang="en-US" b="1" dirty="0" err="1" smtClean="0">
                <a:latin typeface="Times New Roman" pitchFamily="18" charset="0"/>
                <a:cs typeface="Times New Roman" pitchFamily="18" charset="0"/>
              </a:rPr>
              <a:t>f.</a:t>
            </a:r>
            <a:r>
              <a:rPr lang="en-US" b="1" dirty="0" err="1" smtClean="0">
                <a:solidFill>
                  <a:srgbClr val="FF0000"/>
                </a:solidFill>
                <a:latin typeface="Times New Roman" pitchFamily="18" charset="0"/>
                <a:cs typeface="Times New Roman" pitchFamily="18" charset="0"/>
              </a:rPr>
              <a:t>close</a:t>
            </a:r>
            <a:r>
              <a:rPr lang="en-US" b="1" dirty="0" smtClean="0">
                <a:latin typeface="Times New Roman" pitchFamily="18" charset="0"/>
                <a:cs typeface="Times New Roman" pitchFamily="18" charset="0"/>
              </a:rPr>
              <a:t>()</a:t>
            </a:r>
          </a:p>
          <a:p>
            <a:pPr>
              <a:buFont typeface="Wingdings" pitchFamily="2" charset="2"/>
              <a:buChar char="v"/>
            </a:pPr>
            <a:r>
              <a:rPr lang="en-US" dirty="0" smtClean="0">
                <a:latin typeface="Times New Roman" pitchFamily="18" charset="0"/>
                <a:cs typeface="Times New Roman" pitchFamily="18" charset="0"/>
              </a:rPr>
              <a:t> </a:t>
            </a:r>
            <a:r>
              <a:rPr lang="en-US" b="1" dirty="0" err="1" smtClean="0">
                <a:latin typeface="Times New Roman" pitchFamily="18" charset="0"/>
                <a:cs typeface="Times New Roman" pitchFamily="18" charset="0"/>
              </a:rPr>
              <a:t>Ví</a:t>
            </a:r>
            <a:r>
              <a:rPr lang="en-US" b="1" dirty="0" smtClean="0">
                <a:latin typeface="Times New Roman" pitchFamily="18" charset="0"/>
                <a:cs typeface="Times New Roman" pitchFamily="18" charset="0"/>
              </a:rPr>
              <a:t> </a:t>
            </a:r>
            <a:r>
              <a:rPr lang="en-US" b="1" dirty="0" err="1">
                <a:latin typeface="Times New Roman" pitchFamily="18" charset="0"/>
                <a:cs typeface="Times New Roman" pitchFamily="18" charset="0"/>
              </a:rPr>
              <a:t>dụ</a:t>
            </a:r>
            <a:r>
              <a:rPr lang="en-US" dirty="0">
                <a:latin typeface="Times New Roman" pitchFamily="18" charset="0"/>
                <a:cs typeface="Times New Roman" pitchFamily="18" charset="0"/>
              </a:rPr>
              <a:t> </a:t>
            </a:r>
            <a:r>
              <a:rPr lang="en-US" dirty="0" smtClean="0">
                <a:latin typeface="Times New Roman" pitchFamily="18" charset="0"/>
                <a:cs typeface="Times New Roman" pitchFamily="18" charset="0"/>
              </a:rPr>
              <a:t>:</a:t>
            </a:r>
          </a:p>
          <a:p>
            <a:pPr marL="0" indent="0">
              <a:buNone/>
            </a:pPr>
            <a:r>
              <a:rPr lang="en-US" dirty="0" smtClean="0">
                <a:latin typeface="Times New Roman" pitchFamily="18" charset="0"/>
                <a:cs typeface="Times New Roman" pitchFamily="18" charset="0"/>
              </a:rPr>
              <a:t>	info </a:t>
            </a:r>
            <a:r>
              <a:rPr lang="en-US" dirty="0">
                <a:latin typeface="Times New Roman" pitchFamily="18" charset="0"/>
                <a:cs typeface="Times New Roman" pitchFamily="18" charset="0"/>
              </a:rPr>
              <a:t>= 'Name: </a:t>
            </a:r>
            <a:r>
              <a:rPr lang="en-US" dirty="0" err="1">
                <a:latin typeface="Times New Roman" pitchFamily="18" charset="0"/>
                <a:cs typeface="Times New Roman" pitchFamily="18" charset="0"/>
              </a:rPr>
              <a:t>Mido</a:t>
            </a:r>
            <a:r>
              <a:rPr lang="en-US" dirty="0">
                <a:latin typeface="Times New Roman" pitchFamily="18" charset="0"/>
                <a:cs typeface="Times New Roman" pitchFamily="18" charset="0"/>
              </a:rPr>
              <a:t> </a:t>
            </a:r>
            <a:r>
              <a:rPr lang="en-US" dirty="0" err="1" smtClean="0">
                <a:latin typeface="Times New Roman" pitchFamily="18" charset="0"/>
                <a:cs typeface="Times New Roman" pitchFamily="18" charset="0"/>
              </a:rPr>
              <a:t>Lê</a:t>
            </a:r>
            <a:r>
              <a:rPr lang="en-US" dirty="0" smtClean="0">
                <a:latin typeface="Times New Roman" pitchFamily="18" charset="0"/>
                <a:cs typeface="Times New Roman" pitchFamily="18" charset="0"/>
              </a:rPr>
              <a:t>\n‘</a:t>
            </a:r>
          </a:p>
          <a:p>
            <a:pPr marL="0" indent="0">
              <a:buNone/>
            </a:pPr>
            <a:r>
              <a:rPr lang="en-US" dirty="0" smtClean="0">
                <a:latin typeface="Times New Roman" pitchFamily="18" charset="0"/>
                <a:cs typeface="Times New Roman" pitchFamily="18" charset="0"/>
              </a:rPr>
              <a:t>	f </a:t>
            </a:r>
            <a:r>
              <a:rPr lang="en-US" dirty="0">
                <a:latin typeface="Times New Roman" pitchFamily="18" charset="0"/>
                <a:cs typeface="Times New Roman" pitchFamily="18" charset="0"/>
              </a:rPr>
              <a:t>= open('demo_file2.txt', 'w') </a:t>
            </a:r>
            <a:endParaRPr lang="en-US" dirty="0" smtClean="0">
              <a:latin typeface="Times New Roman" pitchFamily="18" charset="0"/>
              <a:cs typeface="Times New Roman" pitchFamily="18" charset="0"/>
            </a:endParaRPr>
          </a:p>
          <a:p>
            <a:pPr marL="0" indent="0">
              <a:buNone/>
            </a:pP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f.write</a:t>
            </a:r>
            <a:r>
              <a:rPr lang="en-US" dirty="0" smtClean="0">
                <a:latin typeface="Times New Roman" pitchFamily="18" charset="0"/>
                <a:cs typeface="Times New Roman" pitchFamily="18" charset="0"/>
              </a:rPr>
              <a:t>(info)</a:t>
            </a:r>
          </a:p>
          <a:p>
            <a:pPr marL="0" indent="0">
              <a:buNone/>
            </a:pP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f.</a:t>
            </a:r>
            <a:r>
              <a:rPr lang="en-US" dirty="0" err="1" smtClean="0">
                <a:solidFill>
                  <a:srgbClr val="FF0000"/>
                </a:solidFill>
                <a:latin typeface="Times New Roman" pitchFamily="18" charset="0"/>
                <a:cs typeface="Times New Roman" pitchFamily="18" charset="0"/>
              </a:rPr>
              <a:t>close</a:t>
            </a:r>
            <a:r>
              <a:rPr lang="en-US" dirty="0">
                <a:latin typeface="Times New Roman" pitchFamily="18" charset="0"/>
                <a:cs typeface="Times New Roman" pitchFamily="18" charset="0"/>
              </a:rPr>
              <a:t>()</a:t>
            </a: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5502012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smtClean="0">
                <a:solidFill>
                  <a:srgbClr val="FF0000"/>
                </a:solidFill>
                <a:latin typeface="Times New Roman" pitchFamily="18" charset="0"/>
                <a:cs typeface="Times New Roman" pitchFamily="18" charset="0"/>
              </a:rPr>
              <a:t/>
            </a:r>
            <a:br>
              <a:rPr lang="en-US" b="1" smtClean="0">
                <a:solidFill>
                  <a:srgbClr val="FF0000"/>
                </a:solidFill>
                <a:latin typeface="Times New Roman" pitchFamily="18" charset="0"/>
                <a:cs typeface="Times New Roman" pitchFamily="18" charset="0"/>
              </a:rPr>
            </a:br>
            <a:r>
              <a:rPr lang="en-US" b="1">
                <a:solidFill>
                  <a:srgbClr val="FF0000"/>
                </a:solidFill>
                <a:latin typeface="Times New Roman" pitchFamily="18" charset="0"/>
                <a:cs typeface="Times New Roman" pitchFamily="18" charset="0"/>
              </a:rPr>
              <a:t>6</a:t>
            </a:r>
            <a:r>
              <a:rPr lang="en-US" b="1" smtClean="0">
                <a:solidFill>
                  <a:srgbClr val="FF0000"/>
                </a:solidFill>
                <a:latin typeface="Times New Roman" pitchFamily="18" charset="0"/>
                <a:cs typeface="Times New Roman" pitchFamily="18" charset="0"/>
              </a:rPr>
              <a:t>. Đóng file</a:t>
            </a:r>
            <a:r>
              <a:rPr lang="vi-VN" b="1" smtClean="0">
                <a:solidFill>
                  <a:srgbClr val="FF0000"/>
                </a:solidFill>
                <a:latin typeface="Times New Roman" pitchFamily="18" charset="0"/>
                <a:cs typeface="Times New Roman" pitchFamily="18" charset="0"/>
              </a:rPr>
              <a:t>.</a:t>
            </a:r>
            <a:r>
              <a:rPr lang="vi-VN" b="1">
                <a:solidFill>
                  <a:srgbClr val="FF0000"/>
                </a:solidFill>
                <a:latin typeface="Times New Roman" pitchFamily="18" charset="0"/>
                <a:cs typeface="Times New Roman" pitchFamily="18" charset="0"/>
              </a:rPr>
              <a:t/>
            </a:r>
            <a:br>
              <a:rPr lang="vi-VN" b="1">
                <a:solidFill>
                  <a:srgbClr val="FF0000"/>
                </a:solidFill>
                <a:latin typeface="Times New Roman" pitchFamily="18" charset="0"/>
                <a:cs typeface="Times New Roman" pitchFamily="18" charset="0"/>
              </a:rPr>
            </a:b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en-US" dirty="0">
                <a:latin typeface="Times New Roman" pitchFamily="18" charset="0"/>
                <a:cs typeface="Times New Roman" pitchFamily="18" charset="0"/>
              </a:rPr>
              <a:t>f7 = open('file_test_open.txt', encoding='utf-8')</a:t>
            </a:r>
          </a:p>
          <a:p>
            <a:pPr>
              <a:buFont typeface="Wingdings" pitchFamily="2" charset="2"/>
              <a:buChar char="v"/>
            </a:pP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Làm</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gì</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đó</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với</a:t>
            </a:r>
            <a:r>
              <a:rPr lang="en-US" dirty="0">
                <a:latin typeface="Times New Roman" pitchFamily="18" charset="0"/>
                <a:cs typeface="Times New Roman" pitchFamily="18" charset="0"/>
              </a:rPr>
              <a:t> file f7 ở </a:t>
            </a:r>
            <a:r>
              <a:rPr lang="en-US" dirty="0" err="1">
                <a:latin typeface="Times New Roman" pitchFamily="18" charset="0"/>
                <a:cs typeface="Times New Roman" pitchFamily="18" charset="0"/>
              </a:rPr>
              <a:t>trên</a:t>
            </a:r>
            <a:endParaRPr lang="en-US" dirty="0">
              <a:latin typeface="Times New Roman" pitchFamily="18" charset="0"/>
              <a:cs typeface="Times New Roman" pitchFamily="18" charset="0"/>
            </a:endParaRPr>
          </a:p>
          <a:p>
            <a:pPr>
              <a:buFont typeface="Wingdings" pitchFamily="2" charset="2"/>
              <a:buChar char="v"/>
            </a:pPr>
            <a:r>
              <a:rPr lang="en-US" dirty="0">
                <a:latin typeface="Times New Roman" pitchFamily="18" charset="0"/>
                <a:cs typeface="Times New Roman" pitchFamily="18" charset="0"/>
              </a:rPr>
              <a:t>f7.close</a:t>
            </a:r>
            <a:r>
              <a:rPr lang="en-US" dirty="0" smtClean="0">
                <a:latin typeface="Times New Roman" pitchFamily="18" charset="0"/>
                <a:cs typeface="Times New Roman" pitchFamily="18" charset="0"/>
              </a:rPr>
              <a:t>()</a:t>
            </a:r>
          </a:p>
          <a:p>
            <a:pPr>
              <a:buFont typeface="Wingdings" pitchFamily="2" charset="2"/>
              <a:buChar char="v"/>
            </a:pPr>
            <a:r>
              <a:rPr lang="vi-VN" dirty="0">
                <a:latin typeface="Times New Roman" pitchFamily="18" charset="0"/>
                <a:cs typeface="Times New Roman" pitchFamily="18" charset="0"/>
              </a:rPr>
              <a:t>""" Nếu khi làm gì đó với file mà có lỗi thì sẽ ko thể đóng được file</a:t>
            </a:r>
          </a:p>
          <a:p>
            <a:pPr>
              <a:buFont typeface="Wingdings" pitchFamily="2" charset="2"/>
              <a:buChar char="v"/>
            </a:pPr>
            <a:r>
              <a:rPr lang="vi-VN" dirty="0">
                <a:latin typeface="Times New Roman" pitchFamily="18" charset="0"/>
                <a:cs typeface="Times New Roman" pitchFamily="18" charset="0"/>
              </a:rPr>
              <a:t>    - Cách 1: Dùng thêm try-finally (sẽ được học sau)</a:t>
            </a:r>
          </a:p>
          <a:p>
            <a:pPr>
              <a:buFont typeface="Wingdings" pitchFamily="2" charset="2"/>
              <a:buChar char="v"/>
            </a:pPr>
            <a:r>
              <a:rPr lang="vi-VN" dirty="0">
                <a:latin typeface="Times New Roman" pitchFamily="18" charset="0"/>
                <a:cs typeface="Times New Roman" pitchFamily="18" charset="0"/>
              </a:rPr>
              <a:t>    - Cách 2: Dùng với with - cách tốt nhất, không cần có close(), mặc định khi nào hết khối with thì file sẽ được đóng</a:t>
            </a:r>
          </a:p>
          <a:p>
            <a:pPr>
              <a:buFont typeface="Wingdings" pitchFamily="2" charset="2"/>
              <a:buChar char="v"/>
            </a:pPr>
            <a:r>
              <a:rPr lang="vi-VN" dirty="0">
                <a:latin typeface="Times New Roman" pitchFamily="18" charset="0"/>
                <a:cs typeface="Times New Roman" pitchFamily="18" charset="0"/>
              </a:rPr>
              <a:t>"""</a:t>
            </a: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37174159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smtClean="0">
                <a:solidFill>
                  <a:srgbClr val="FF0000"/>
                </a:solidFill>
                <a:latin typeface="Times New Roman" pitchFamily="18" charset="0"/>
                <a:cs typeface="Times New Roman" pitchFamily="18" charset="0"/>
              </a:rPr>
              <a:t/>
            </a:r>
            <a:br>
              <a:rPr lang="en-US" b="1" smtClean="0">
                <a:solidFill>
                  <a:srgbClr val="FF0000"/>
                </a:solidFill>
                <a:latin typeface="Times New Roman" pitchFamily="18" charset="0"/>
                <a:cs typeface="Times New Roman" pitchFamily="18" charset="0"/>
              </a:rPr>
            </a:br>
            <a:r>
              <a:rPr lang="en-US" b="1">
                <a:solidFill>
                  <a:srgbClr val="FF0000"/>
                </a:solidFill>
                <a:latin typeface="Times New Roman" pitchFamily="18" charset="0"/>
                <a:cs typeface="Times New Roman" pitchFamily="18" charset="0"/>
              </a:rPr>
              <a:t>6</a:t>
            </a:r>
            <a:r>
              <a:rPr lang="en-US" b="1" smtClean="0">
                <a:solidFill>
                  <a:srgbClr val="FF0000"/>
                </a:solidFill>
                <a:latin typeface="Times New Roman" pitchFamily="18" charset="0"/>
                <a:cs typeface="Times New Roman" pitchFamily="18" charset="0"/>
              </a:rPr>
              <a:t>. Đóng file</a:t>
            </a:r>
            <a:r>
              <a:rPr lang="vi-VN" b="1" smtClean="0">
                <a:solidFill>
                  <a:srgbClr val="FF0000"/>
                </a:solidFill>
                <a:latin typeface="Times New Roman" pitchFamily="18" charset="0"/>
                <a:cs typeface="Times New Roman" pitchFamily="18" charset="0"/>
              </a:rPr>
              <a:t>.</a:t>
            </a:r>
            <a:r>
              <a:rPr lang="vi-VN" b="1">
                <a:solidFill>
                  <a:srgbClr val="FF0000"/>
                </a:solidFill>
                <a:latin typeface="Times New Roman" pitchFamily="18" charset="0"/>
                <a:cs typeface="Times New Roman" pitchFamily="18" charset="0"/>
              </a:rPr>
              <a:t/>
            </a:r>
            <a:br>
              <a:rPr lang="vi-VN" b="1">
                <a:solidFill>
                  <a:srgbClr val="FF0000"/>
                </a:solidFill>
                <a:latin typeface="Times New Roman" pitchFamily="18" charset="0"/>
                <a:cs typeface="Times New Roman" pitchFamily="18" charset="0"/>
              </a:rPr>
            </a:b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en-US" dirty="0">
                <a:latin typeface="Times New Roman" pitchFamily="18" charset="0"/>
                <a:cs typeface="Times New Roman" pitchFamily="18" charset="0"/>
              </a:rPr>
              <a:t>with open('file_test_open.txt', encoding='utf-8') as f:</a:t>
            </a:r>
          </a:p>
          <a:p>
            <a:pPr>
              <a:buFont typeface="Wingdings" pitchFamily="2" charset="2"/>
              <a:buChar char="v"/>
            </a:pPr>
            <a:r>
              <a:rPr lang="en-US" dirty="0">
                <a:latin typeface="Times New Roman" pitchFamily="18" charset="0"/>
                <a:cs typeface="Times New Roman" pitchFamily="18" charset="0"/>
              </a:rPr>
              <a:t>    # </a:t>
            </a:r>
            <a:r>
              <a:rPr lang="en-US" dirty="0" err="1">
                <a:latin typeface="Times New Roman" pitchFamily="18" charset="0"/>
                <a:cs typeface="Times New Roman" pitchFamily="18" charset="0"/>
              </a:rPr>
              <a:t>Làm</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gì</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đó</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với</a:t>
            </a:r>
            <a:r>
              <a:rPr lang="en-US" dirty="0">
                <a:latin typeface="Times New Roman" pitchFamily="18" charset="0"/>
                <a:cs typeface="Times New Roman" pitchFamily="18" charset="0"/>
              </a:rPr>
              <a:t> file ở </a:t>
            </a:r>
            <a:r>
              <a:rPr lang="en-US" dirty="0" err="1">
                <a:latin typeface="Times New Roman" pitchFamily="18" charset="0"/>
                <a:cs typeface="Times New Roman" pitchFamily="18" charset="0"/>
              </a:rPr>
              <a:t>đây</a:t>
            </a:r>
            <a:endParaRPr lang="en-US" dirty="0">
              <a:latin typeface="Times New Roman" pitchFamily="18" charset="0"/>
              <a:cs typeface="Times New Roman" pitchFamily="18" charset="0"/>
            </a:endParaRPr>
          </a:p>
          <a:p>
            <a:pPr>
              <a:buFont typeface="Wingdings" pitchFamily="2" charset="2"/>
              <a:buChar char="v"/>
            </a:pPr>
            <a:r>
              <a:rPr lang="en-US" dirty="0">
                <a:latin typeface="Times New Roman" pitchFamily="18" charset="0"/>
                <a:cs typeface="Times New Roman" pitchFamily="18" charset="0"/>
              </a:rPr>
              <a:t>    pass</a:t>
            </a: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3731595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a:solidFill>
                  <a:srgbClr val="FF0000"/>
                </a:solidFill>
                <a:latin typeface="Times New Roman" pitchFamily="18" charset="0"/>
                <a:cs typeface="Times New Roman" pitchFamily="18" charset="0"/>
              </a:rPr>
              <a:t>6</a:t>
            </a:r>
            <a:r>
              <a:rPr lang="en-US" b="1" dirty="0" smtClean="0">
                <a:solidFill>
                  <a:srgbClr val="FF0000"/>
                </a:solidFill>
                <a:latin typeface="Times New Roman" pitchFamily="18" charset="0"/>
                <a:cs typeface="Times New Roman" pitchFamily="18" charset="0"/>
              </a:rPr>
              <a:t>. Directory</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vi-VN" dirty="0">
                <a:latin typeface="Times New Roman" pitchFamily="18" charset="0"/>
                <a:cs typeface="Times New Roman" pitchFamily="18" charset="0"/>
              </a:rPr>
              <a:t>""" Directory</a:t>
            </a:r>
          </a:p>
          <a:p>
            <a:pPr>
              <a:buFont typeface="Wingdings" pitchFamily="2" charset="2"/>
              <a:buChar char="v"/>
            </a:pPr>
            <a:r>
              <a:rPr lang="vi-VN" dirty="0">
                <a:latin typeface="Times New Roman" pitchFamily="18" charset="0"/>
                <a:cs typeface="Times New Roman" pitchFamily="18" charset="0"/>
              </a:rPr>
              <a:t>    - Khi có nhiều file để xử lý trong chương trình Python, thì sắp xếp vào các thư mục để dễ quản lý</a:t>
            </a:r>
          </a:p>
          <a:p>
            <a:pPr>
              <a:buFont typeface="Wingdings" pitchFamily="2" charset="2"/>
              <a:buChar char="v"/>
            </a:pPr>
            <a:r>
              <a:rPr lang="vi-VN" dirty="0">
                <a:latin typeface="Times New Roman" pitchFamily="18" charset="0"/>
                <a:cs typeface="Times New Roman" pitchFamily="18" charset="0"/>
              </a:rPr>
              <a:t>    - Một thư mục (directory/folder) là một tập hợp các file và thư mục con</a:t>
            </a:r>
          </a:p>
          <a:p>
            <a:pPr>
              <a:buFont typeface="Wingdings" pitchFamily="2" charset="2"/>
              <a:buChar char="v"/>
            </a:pPr>
            <a:r>
              <a:rPr lang="vi-VN" dirty="0">
                <a:latin typeface="Times New Roman" pitchFamily="18" charset="0"/>
                <a:cs typeface="Times New Roman" pitchFamily="18" charset="0"/>
              </a:rPr>
              <a:t>    - Python cung cấp module os chứa nhiều phương thức để làm việc với directory (và cả file khá tốt)</a:t>
            </a:r>
          </a:p>
          <a:p>
            <a:pPr>
              <a:buFont typeface="Wingdings" pitchFamily="2" charset="2"/>
              <a:buChar char="v"/>
            </a:pPr>
            <a:r>
              <a:rPr lang="vi-VN" dirty="0">
                <a:latin typeface="Times New Roman" pitchFamily="18" charset="0"/>
                <a:cs typeface="Times New Roman" pitchFamily="18" charset="0"/>
              </a:rPr>
              <a:t>"""</a:t>
            </a:r>
          </a:p>
          <a:p>
            <a:pPr>
              <a:buFont typeface="Wingdings" pitchFamily="2" charset="2"/>
              <a:buChar char="v"/>
            </a:pPr>
            <a:endParaRPr lang="vi-VN" dirty="0">
              <a:latin typeface="Times New Roman" pitchFamily="18" charset="0"/>
              <a:cs typeface="Times New Roman" pitchFamily="18" charset="0"/>
            </a:endParaRPr>
          </a:p>
          <a:p>
            <a:pPr>
              <a:buFont typeface="Wingdings" pitchFamily="2" charset="2"/>
              <a:buChar char="v"/>
            </a:pPr>
            <a:r>
              <a:rPr lang="vi-VN" dirty="0">
                <a:latin typeface="Times New Roman" pitchFamily="18" charset="0"/>
                <a:cs typeface="Times New Roman" pitchFamily="18" charset="0"/>
              </a:rPr>
              <a:t>""" Cách lấy đường dẫn thư mục hiện tại, dùng getcwd() """</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136934083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smtClean="0">
                <a:solidFill>
                  <a:srgbClr val="FF0000"/>
                </a:solidFill>
                <a:latin typeface="Times New Roman" pitchFamily="18" charset="0"/>
                <a:cs typeface="Times New Roman" pitchFamily="18" charset="0"/>
              </a:rPr>
              <a:t/>
            </a:r>
            <a:br>
              <a:rPr lang="en-US" b="1" smtClean="0">
                <a:solidFill>
                  <a:srgbClr val="FF0000"/>
                </a:solidFill>
                <a:latin typeface="Times New Roman" pitchFamily="18" charset="0"/>
                <a:cs typeface="Times New Roman" pitchFamily="18" charset="0"/>
              </a:rPr>
            </a:br>
            <a:r>
              <a:rPr lang="en-US" b="1" smtClean="0">
                <a:solidFill>
                  <a:srgbClr val="FF0000"/>
                </a:solidFill>
                <a:latin typeface="Times New Roman" pitchFamily="18" charset="0"/>
                <a:cs typeface="Times New Roman" pitchFamily="18" charset="0"/>
              </a:rPr>
              <a:t>7. Đọc file excel</a:t>
            </a:r>
            <a:r>
              <a:rPr lang="vi-VN" b="1">
                <a:solidFill>
                  <a:srgbClr val="FF0000"/>
                </a:solidFill>
                <a:latin typeface="Times New Roman" pitchFamily="18" charset="0"/>
                <a:cs typeface="Times New Roman" pitchFamily="18" charset="0"/>
              </a:rPr>
              <a:t/>
            </a:r>
            <a:br>
              <a:rPr lang="vi-VN" b="1">
                <a:solidFill>
                  <a:srgbClr val="FF0000"/>
                </a:solidFill>
                <a:latin typeface="Times New Roman" pitchFamily="18" charset="0"/>
                <a:cs typeface="Times New Roman" pitchFamily="18" charset="0"/>
              </a:rPr>
            </a:b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482970"/>
            <a:ext cx="10972800" cy="4343400"/>
          </a:xfrm>
        </p:spPr>
        <p:txBody>
          <a:bodyPr>
            <a:normAutofit/>
          </a:bodyPr>
          <a:lstStyle/>
          <a:p>
            <a:pPr>
              <a:buFont typeface="Wingdings" pitchFamily="2" charset="2"/>
              <a:buChar char="v"/>
            </a:pPr>
            <a:r>
              <a:rPr lang="sv-SE" sz="2000" smtClean="0">
                <a:latin typeface="Times New Roman" pitchFamily="18" charset="0"/>
                <a:cs typeface="Times New Roman" pitchFamily="18" charset="0"/>
              </a:rPr>
              <a:t> Cài </a:t>
            </a:r>
            <a:r>
              <a:rPr lang="sv-SE" sz="2000">
                <a:latin typeface="Times New Roman" pitchFamily="18" charset="0"/>
                <a:cs typeface="Times New Roman" pitchFamily="18" charset="0"/>
              </a:rPr>
              <a:t>đặt thư viện </a:t>
            </a:r>
            <a:r>
              <a:rPr lang="sv-SE" sz="2000" smtClean="0">
                <a:latin typeface="Times New Roman" pitchFamily="18" charset="0"/>
                <a:cs typeface="Times New Roman" pitchFamily="18" charset="0"/>
              </a:rPr>
              <a:t>Pandas:</a:t>
            </a:r>
            <a:endParaRPr lang="sv-SE" sz="2000">
              <a:latin typeface="Times New Roman" pitchFamily="18" charset="0"/>
              <a:cs typeface="Times New Roman" pitchFamily="18" charset="0"/>
            </a:endParaRPr>
          </a:p>
          <a:p>
            <a:pPr marL="0" indent="0">
              <a:buNone/>
            </a:pPr>
            <a:r>
              <a:rPr lang="en-US" sz="2000" smtClean="0">
                <a:latin typeface="Times New Roman" pitchFamily="18" charset="0"/>
                <a:cs typeface="Times New Roman" pitchFamily="18" charset="0"/>
              </a:rPr>
              <a:t>	</a:t>
            </a:r>
            <a:r>
              <a:rPr lang="en-US" sz="2000" b="1" smtClean="0">
                <a:latin typeface="Times New Roman" pitchFamily="18" charset="0"/>
                <a:cs typeface="Times New Roman" pitchFamily="18" charset="0"/>
              </a:rPr>
              <a:t>pip3 </a:t>
            </a:r>
            <a:r>
              <a:rPr lang="en-US" sz="2000" b="1">
                <a:latin typeface="Times New Roman" pitchFamily="18" charset="0"/>
                <a:cs typeface="Times New Roman" pitchFamily="18" charset="0"/>
              </a:rPr>
              <a:t>install pandas</a:t>
            </a:r>
          </a:p>
          <a:p>
            <a:pPr>
              <a:buFont typeface="Wingdings" pitchFamily="2" charset="2"/>
              <a:buChar char="v"/>
            </a:pPr>
            <a:r>
              <a:rPr lang="en-US" sz="2000" smtClean="0">
                <a:latin typeface="Times New Roman" pitchFamily="18" charset="0"/>
                <a:cs typeface="Times New Roman" pitchFamily="18" charset="0"/>
              </a:rPr>
              <a:t> </a:t>
            </a:r>
            <a:r>
              <a:rPr lang="vi-VN" sz="2000" smtClean="0">
                <a:latin typeface="Times New Roman" pitchFamily="18" charset="0"/>
                <a:cs typeface="Times New Roman" pitchFamily="18" charset="0"/>
              </a:rPr>
              <a:t>Vì Pandas</a:t>
            </a:r>
            <a:r>
              <a:rPr lang="en-US" sz="2000" smtClean="0">
                <a:latin typeface="Times New Roman" pitchFamily="18" charset="0"/>
                <a:cs typeface="Times New Roman" pitchFamily="18" charset="0"/>
              </a:rPr>
              <a:t> có</a:t>
            </a:r>
            <a:r>
              <a:rPr lang="vi-VN" sz="2000" smtClean="0">
                <a:latin typeface="Times New Roman" pitchFamily="18" charset="0"/>
                <a:cs typeface="Times New Roman" pitchFamily="18" charset="0"/>
              </a:rPr>
              <a:t> </a:t>
            </a:r>
            <a:r>
              <a:rPr lang="vi-VN" sz="2000">
                <a:latin typeface="Times New Roman" pitchFamily="18" charset="0"/>
                <a:cs typeface="Times New Roman" pitchFamily="18" charset="0"/>
              </a:rPr>
              <a:t>sử dụng thư </a:t>
            </a:r>
            <a:r>
              <a:rPr lang="vi-VN" sz="2000" smtClean="0">
                <a:latin typeface="Times New Roman" pitchFamily="18" charset="0"/>
                <a:cs typeface="Times New Roman" pitchFamily="18" charset="0"/>
              </a:rPr>
              <a:t>viện</a:t>
            </a:r>
            <a:r>
              <a:rPr lang="vi-VN" sz="2000">
                <a:latin typeface="Times New Roman" pitchFamily="18" charset="0"/>
                <a:cs typeface="Times New Roman" pitchFamily="18" charset="0"/>
              </a:rPr>
              <a:t> </a:t>
            </a:r>
            <a:r>
              <a:rPr lang="vi-VN" sz="2000" b="1">
                <a:latin typeface="Times New Roman" pitchFamily="18" charset="0"/>
                <a:cs typeface="Times New Roman" pitchFamily="18" charset="0"/>
              </a:rPr>
              <a:t>xlrd</a:t>
            </a:r>
            <a:r>
              <a:rPr lang="vi-VN" sz="2000">
                <a:latin typeface="Times New Roman" pitchFamily="18" charset="0"/>
                <a:cs typeface="Times New Roman" pitchFamily="18" charset="0"/>
              </a:rPr>
              <a:t> </a:t>
            </a:r>
            <a:r>
              <a:rPr lang="en-US" sz="2000" smtClean="0">
                <a:latin typeface="Times New Roman" pitchFamily="18" charset="0"/>
                <a:cs typeface="Times New Roman" pitchFamily="18" charset="0"/>
              </a:rPr>
              <a:t>nên cần </a:t>
            </a:r>
            <a:r>
              <a:rPr lang="en-US" sz="2000">
                <a:latin typeface="Times New Roman" pitchFamily="18" charset="0"/>
                <a:cs typeface="Times New Roman" pitchFamily="18" charset="0"/>
              </a:rPr>
              <a:t>cài thêm </a:t>
            </a:r>
            <a:r>
              <a:rPr lang="en-US" sz="2000" smtClean="0">
                <a:latin typeface="Times New Roman" pitchFamily="18" charset="0"/>
                <a:cs typeface="Times New Roman" pitchFamily="18" charset="0"/>
              </a:rPr>
              <a:t>thư viện </a:t>
            </a:r>
            <a:r>
              <a:rPr lang="en-US" sz="2000" b="1" smtClean="0">
                <a:latin typeface="Times New Roman" pitchFamily="18" charset="0"/>
                <a:cs typeface="Times New Roman" pitchFamily="18" charset="0"/>
              </a:rPr>
              <a:t>xlrd</a:t>
            </a:r>
            <a:r>
              <a:rPr lang="en-US" sz="2000" smtClean="0">
                <a:latin typeface="Times New Roman" pitchFamily="18" charset="0"/>
                <a:cs typeface="Times New Roman" pitchFamily="18" charset="0"/>
              </a:rPr>
              <a:t>:</a:t>
            </a:r>
          </a:p>
          <a:p>
            <a:pPr marL="0" indent="0">
              <a:buNone/>
            </a:pPr>
            <a:r>
              <a:rPr lang="en-US" sz="2000" b="1" smtClean="0">
                <a:latin typeface="Times New Roman" pitchFamily="18" charset="0"/>
                <a:cs typeface="Times New Roman" pitchFamily="18" charset="0"/>
              </a:rPr>
              <a:t>	pip3 </a:t>
            </a:r>
            <a:r>
              <a:rPr lang="en-US" sz="2000" b="1">
                <a:latin typeface="Times New Roman" pitchFamily="18" charset="0"/>
                <a:cs typeface="Times New Roman" pitchFamily="18" charset="0"/>
              </a:rPr>
              <a:t>install </a:t>
            </a:r>
            <a:r>
              <a:rPr lang="en-US" sz="2000" b="1" smtClean="0">
                <a:latin typeface="Times New Roman" pitchFamily="18" charset="0"/>
                <a:cs typeface="Times New Roman" pitchFamily="18" charset="0"/>
              </a:rPr>
              <a:t>xlrd</a:t>
            </a:r>
          </a:p>
          <a:p>
            <a:pPr marL="0" indent="0">
              <a:buNone/>
            </a:pPr>
            <a:r>
              <a:rPr lang="vi-VN" sz="2000" b="1" smtClean="0">
                <a:latin typeface="Times New Roman" pitchFamily="18" charset="0"/>
                <a:cs typeface="Times New Roman" pitchFamily="18" charset="0"/>
              </a:rPr>
              <a:t>VD</a:t>
            </a:r>
            <a:r>
              <a:rPr lang="vi-VN" sz="2000">
                <a:latin typeface="Times New Roman" pitchFamily="18" charset="0"/>
                <a:cs typeface="Times New Roman" pitchFamily="18" charset="0"/>
              </a:rPr>
              <a:t>: </a:t>
            </a:r>
            <a:r>
              <a:rPr lang="en-US" sz="2000">
                <a:latin typeface="Times New Roman" pitchFamily="18" charset="0"/>
                <a:cs typeface="Times New Roman" pitchFamily="18" charset="0"/>
              </a:rPr>
              <a:t>F</a:t>
            </a:r>
            <a:r>
              <a:rPr lang="vi-VN" sz="2000" smtClean="0">
                <a:latin typeface="Times New Roman" pitchFamily="18" charset="0"/>
                <a:cs typeface="Times New Roman" pitchFamily="18" charset="0"/>
              </a:rPr>
              <a:t>ile</a:t>
            </a:r>
            <a:r>
              <a:rPr lang="en-US" sz="2000" smtClean="0">
                <a:latin typeface="Times New Roman" pitchFamily="18" charset="0"/>
                <a:cs typeface="Times New Roman" pitchFamily="18" charset="0"/>
              </a:rPr>
              <a:t> excel</a:t>
            </a:r>
            <a:r>
              <a:rPr lang="en-US" sz="2000" b="1" smtClean="0">
                <a:latin typeface="Times New Roman" pitchFamily="18" charset="0"/>
                <a:cs typeface="Times New Roman" pitchFamily="18" charset="0"/>
              </a:rPr>
              <a:t> có dạng</a:t>
            </a:r>
            <a:r>
              <a:rPr lang="vi-VN" sz="2000">
                <a:latin typeface="Times New Roman" pitchFamily="18" charset="0"/>
                <a:cs typeface="Times New Roman" pitchFamily="18" charset="0"/>
              </a:rPr>
              <a:t> </a:t>
            </a:r>
            <a:r>
              <a:rPr lang="en-US" sz="2000" smtClean="0">
                <a:latin typeface="Times New Roman" pitchFamily="18" charset="0"/>
                <a:cs typeface="Times New Roman" pitchFamily="18" charset="0"/>
              </a:rPr>
              <a:t>như sau:</a:t>
            </a:r>
          </a:p>
          <a:p>
            <a:pPr marL="0" indent="0">
              <a:buNone/>
            </a:pPr>
            <a:endParaRPr lang="en-US">
              <a:latin typeface="Times New Roman" pitchFamily="18" charset="0"/>
              <a:cs typeface="Times New Roman" pitchFamily="18" charset="0"/>
            </a:endParaRPr>
          </a:p>
          <a:p>
            <a:pPr marL="0" indent="0">
              <a:buNone/>
            </a:pPr>
            <a:endParaRPr lang="en-US">
              <a:latin typeface="Times New Roman" pitchFamily="18" charset="0"/>
              <a:cs typeface="Times New Roman" pitchFamily="18" charset="0"/>
            </a:endParaRPr>
          </a:p>
          <a:p>
            <a:pPr marL="0" indent="0">
              <a:buNone/>
            </a:pPr>
            <a:endParaRPr lang="en-US" smtClean="0">
              <a:latin typeface="Times New Roman" pitchFamily="18" charset="0"/>
              <a:cs typeface="Times New Roman" pitchFamily="18" charset="0"/>
            </a:endParaRPr>
          </a:p>
          <a:p>
            <a:pPr marL="0" indent="0">
              <a:buNone/>
            </a:pPr>
            <a:endParaRPr lang="en-US">
              <a:latin typeface="Times New Roman" pitchFamily="18" charset="0"/>
              <a:cs typeface="Times New Roman" pitchFamily="18" charset="0"/>
            </a:endParaRPr>
          </a:p>
          <a:p>
            <a:pPr marL="0" indent="0">
              <a:buNone/>
            </a:pPr>
            <a:endParaRPr lang="en-US" smtClean="0">
              <a:latin typeface="Times New Roman" pitchFamily="18" charset="0"/>
              <a:cs typeface="Times New Roman" pitchFamily="18" charset="0"/>
            </a:endParaRPr>
          </a:p>
          <a:p>
            <a:pPr marL="0" indent="0">
              <a:buNone/>
            </a:pPr>
            <a:endParaRPr lang="en-US" smtClean="0">
              <a:latin typeface="Times New Roman" pitchFamily="18" charset="0"/>
              <a:cs typeface="Times New Roman" pitchFamily="18" charset="0"/>
            </a:endParaRPr>
          </a:p>
          <a:p>
            <a:pPr marL="0" indent="0">
              <a:buNone/>
            </a:pPr>
            <a:endParaRPr lang="en-US">
              <a:latin typeface="Times New Roman" pitchFamily="18" charset="0"/>
              <a:cs typeface="Times New Roman" pitchFamily="18"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8119" y="3563448"/>
            <a:ext cx="7045203" cy="207535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92712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smtClean="0">
                <a:solidFill>
                  <a:srgbClr val="FF0000"/>
                </a:solidFill>
                <a:latin typeface="Times New Roman" pitchFamily="18" charset="0"/>
                <a:cs typeface="Times New Roman" pitchFamily="18" charset="0"/>
              </a:rPr>
              <a:t/>
            </a:r>
            <a:br>
              <a:rPr lang="en-US" b="1" smtClean="0">
                <a:solidFill>
                  <a:srgbClr val="FF0000"/>
                </a:solidFill>
                <a:latin typeface="Times New Roman" pitchFamily="18" charset="0"/>
                <a:cs typeface="Times New Roman" pitchFamily="18" charset="0"/>
              </a:rPr>
            </a:br>
            <a:r>
              <a:rPr lang="en-US" b="1" smtClean="0">
                <a:solidFill>
                  <a:srgbClr val="FF0000"/>
                </a:solidFill>
                <a:latin typeface="Times New Roman" pitchFamily="18" charset="0"/>
                <a:cs typeface="Times New Roman" pitchFamily="18" charset="0"/>
              </a:rPr>
              <a:t>7. Đọc file excel</a:t>
            </a:r>
            <a:r>
              <a:rPr lang="vi-VN" b="1">
                <a:solidFill>
                  <a:srgbClr val="FF0000"/>
                </a:solidFill>
                <a:latin typeface="Times New Roman" pitchFamily="18" charset="0"/>
                <a:cs typeface="Times New Roman" pitchFamily="18" charset="0"/>
              </a:rPr>
              <a:t/>
            </a:r>
            <a:br>
              <a:rPr lang="vi-VN" b="1">
                <a:solidFill>
                  <a:srgbClr val="FF0000"/>
                </a:solidFill>
                <a:latin typeface="Times New Roman" pitchFamily="18" charset="0"/>
                <a:cs typeface="Times New Roman" pitchFamily="18" charset="0"/>
              </a:rPr>
            </a:b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a:bodyPr>
          <a:lstStyle/>
          <a:p>
            <a:pPr>
              <a:buFont typeface="Wingdings" pitchFamily="2" charset="2"/>
              <a:buChar char="v"/>
            </a:pPr>
            <a:r>
              <a:rPr lang="en-US" sz="2000" b="1" smtClean="0">
                <a:latin typeface="Times New Roman" pitchFamily="18" charset="0"/>
                <a:cs typeface="Times New Roman" pitchFamily="18" charset="0"/>
              </a:rPr>
              <a:t> Source </a:t>
            </a:r>
            <a:r>
              <a:rPr lang="en-US" sz="2000" b="1">
                <a:latin typeface="Times New Roman" pitchFamily="18" charset="0"/>
                <a:cs typeface="Times New Roman" pitchFamily="18" charset="0"/>
              </a:rPr>
              <a:t>Code: </a:t>
            </a:r>
            <a:endParaRPr lang="en-US" sz="2000" b="1" smtClean="0">
              <a:latin typeface="Times New Roman" pitchFamily="18" charset="0"/>
              <a:cs typeface="Times New Roman" pitchFamily="18" charset="0"/>
            </a:endParaRPr>
          </a:p>
          <a:p>
            <a:pPr marL="0" indent="0">
              <a:buNone/>
            </a:pPr>
            <a:r>
              <a:rPr lang="en-US" sz="2000" b="1" smtClean="0">
                <a:latin typeface="Times New Roman" pitchFamily="18" charset="0"/>
                <a:cs typeface="Times New Roman" pitchFamily="18" charset="0"/>
              </a:rPr>
              <a:t>	import</a:t>
            </a:r>
            <a:r>
              <a:rPr lang="en-US" sz="2000" smtClean="0">
                <a:latin typeface="Times New Roman" pitchFamily="18" charset="0"/>
                <a:cs typeface="Times New Roman" pitchFamily="18" charset="0"/>
              </a:rPr>
              <a:t> </a:t>
            </a:r>
            <a:r>
              <a:rPr lang="en-US" sz="2000">
                <a:latin typeface="Times New Roman" pitchFamily="18" charset="0"/>
                <a:cs typeface="Times New Roman" pitchFamily="18" charset="0"/>
              </a:rPr>
              <a:t>pandas </a:t>
            </a:r>
            <a:r>
              <a:rPr lang="en-US" sz="2000" b="1">
                <a:latin typeface="Times New Roman" pitchFamily="18" charset="0"/>
                <a:cs typeface="Times New Roman" pitchFamily="18" charset="0"/>
              </a:rPr>
              <a:t>as</a:t>
            </a:r>
            <a:r>
              <a:rPr lang="en-US" sz="2000">
                <a:latin typeface="Times New Roman" pitchFamily="18" charset="0"/>
                <a:cs typeface="Times New Roman" pitchFamily="18" charset="0"/>
              </a:rPr>
              <a:t> pd</a:t>
            </a:r>
          </a:p>
          <a:p>
            <a:pPr marL="0" indent="0">
              <a:buNone/>
            </a:pPr>
            <a:r>
              <a:rPr lang="en-US" sz="2000" smtClean="0">
                <a:latin typeface="Times New Roman" pitchFamily="18" charset="0"/>
                <a:cs typeface="Times New Roman" pitchFamily="18" charset="0"/>
              </a:rPr>
              <a:t>	xl </a:t>
            </a:r>
            <a:r>
              <a:rPr lang="en-US" sz="2000">
                <a:latin typeface="Times New Roman" pitchFamily="18" charset="0"/>
                <a:cs typeface="Times New Roman" pitchFamily="18" charset="0"/>
              </a:rPr>
              <a:t>= pd.ExcelFile('example.xls')</a:t>
            </a:r>
          </a:p>
          <a:p>
            <a:pPr marL="0" indent="0">
              <a:buNone/>
            </a:pPr>
            <a:r>
              <a:rPr lang="en-US" sz="2000" smtClean="0">
                <a:latin typeface="Times New Roman" pitchFamily="18" charset="0"/>
                <a:cs typeface="Times New Roman" pitchFamily="18" charset="0"/>
              </a:rPr>
              <a:t>	# </a:t>
            </a:r>
            <a:r>
              <a:rPr lang="en-US" sz="2000">
                <a:latin typeface="Times New Roman" pitchFamily="18" charset="0"/>
                <a:cs typeface="Times New Roman" pitchFamily="18" charset="0"/>
              </a:rPr>
              <a:t>get the first sheet as an object</a:t>
            </a:r>
          </a:p>
          <a:p>
            <a:pPr marL="0" indent="0">
              <a:buNone/>
            </a:pPr>
            <a:r>
              <a:rPr lang="en-US" sz="2000" smtClean="0">
                <a:latin typeface="Times New Roman" pitchFamily="18" charset="0"/>
                <a:cs typeface="Times New Roman" pitchFamily="18" charset="0"/>
              </a:rPr>
              <a:t>	df </a:t>
            </a:r>
            <a:r>
              <a:rPr lang="en-US" sz="2000">
                <a:latin typeface="Times New Roman" pitchFamily="18" charset="0"/>
                <a:cs typeface="Times New Roman" pitchFamily="18" charset="0"/>
              </a:rPr>
              <a:t>= pd.read_excel(xl, 0, header=None)</a:t>
            </a:r>
          </a:p>
          <a:p>
            <a:pPr marL="0" indent="0">
              <a:buNone/>
            </a:pPr>
            <a:r>
              <a:rPr lang="en-US" sz="2000" b="1" smtClean="0">
                <a:latin typeface="Times New Roman" pitchFamily="18" charset="0"/>
                <a:cs typeface="Times New Roman" pitchFamily="18" charset="0"/>
              </a:rPr>
              <a:t>	print</a:t>
            </a:r>
            <a:r>
              <a:rPr lang="en-US" sz="2000" smtClean="0">
                <a:latin typeface="Times New Roman" pitchFamily="18" charset="0"/>
                <a:cs typeface="Times New Roman" pitchFamily="18" charset="0"/>
              </a:rPr>
              <a:t>(df.head())</a:t>
            </a:r>
          </a:p>
          <a:p>
            <a:pPr marL="0" indent="0">
              <a:buNone/>
            </a:pPr>
            <a:endParaRPr lang="en-US" sz="2000">
              <a:latin typeface="Times New Roman" pitchFamily="18" charset="0"/>
              <a:cs typeface="Times New Roman" pitchFamily="18" charset="0"/>
            </a:endParaRPr>
          </a:p>
          <a:p>
            <a:pPr marL="0" indent="0">
              <a:buNone/>
            </a:pPr>
            <a:r>
              <a:rPr lang="en-US" sz="2000" b="1">
                <a:latin typeface="Times New Roman" pitchFamily="18" charset="0"/>
                <a:cs typeface="Times New Roman" pitchFamily="18" charset="0"/>
              </a:rPr>
              <a:t>Kết quả: </a:t>
            </a:r>
            <a:endParaRPr lang="en-US" sz="2000">
              <a:latin typeface="Times New Roman" pitchFamily="18" charset="0"/>
              <a:cs typeface="Times New Roman" pitchFamily="18" charset="0"/>
            </a:endParaRPr>
          </a:p>
          <a:p>
            <a:pPr marL="0" indent="0">
              <a:buNone/>
            </a:pPr>
            <a:endParaRPr lang="en-US" sz="2000">
              <a:latin typeface="Times New Roman" pitchFamily="18" charset="0"/>
              <a:cs typeface="Times New Roman" pitchFamily="18" charset="0"/>
            </a:endParaRPr>
          </a:p>
          <a:p>
            <a:pPr marL="0" indent="0">
              <a:buNone/>
            </a:pPr>
            <a:endParaRPr lang="en-US" sz="2000" smtClean="0">
              <a:latin typeface="Times New Roman" pitchFamily="18" charset="0"/>
              <a:cs typeface="Times New Roman" pitchFamily="18" charset="0"/>
            </a:endParaRPr>
          </a:p>
          <a:p>
            <a:pPr marL="0" indent="0">
              <a:buNone/>
            </a:pPr>
            <a:endParaRPr lang="en-US" sz="2000">
              <a:latin typeface="Times New Roman" pitchFamily="18" charset="0"/>
              <a:cs typeface="Times New Roman" pitchFamily="18" charset="0"/>
            </a:endParaRPr>
          </a:p>
          <a:p>
            <a:pPr marL="0" indent="0">
              <a:buNone/>
            </a:pPr>
            <a:endParaRPr lang="en-US" sz="2000" smtClean="0">
              <a:latin typeface="Times New Roman" pitchFamily="18" charset="0"/>
              <a:cs typeface="Times New Roman" pitchFamily="18" charset="0"/>
            </a:endParaRPr>
          </a:p>
          <a:p>
            <a:pPr marL="0" indent="0">
              <a:buNone/>
            </a:pPr>
            <a:endParaRPr lang="en-US" sz="2000" smtClean="0">
              <a:latin typeface="Times New Roman" pitchFamily="18" charset="0"/>
              <a:cs typeface="Times New Roman" pitchFamily="18" charset="0"/>
            </a:endParaRPr>
          </a:p>
          <a:p>
            <a:pPr marL="0" indent="0">
              <a:buNone/>
            </a:pPr>
            <a:endParaRPr lang="en-US" sz="2000">
              <a:latin typeface="Times New Roman" pitchFamily="18" charset="0"/>
              <a:cs typeface="Times New Roman" pitchFamily="18"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8702" y="3785453"/>
            <a:ext cx="5781675" cy="218122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971805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smtClean="0">
                <a:solidFill>
                  <a:srgbClr val="FF0000"/>
                </a:solidFill>
                <a:latin typeface="Times New Roman" pitchFamily="18" charset="0"/>
                <a:cs typeface="Times New Roman" pitchFamily="18" charset="0"/>
              </a:rPr>
              <a:t/>
            </a:r>
            <a:br>
              <a:rPr lang="en-US" b="1" smtClean="0">
                <a:solidFill>
                  <a:srgbClr val="FF0000"/>
                </a:solidFill>
                <a:latin typeface="Times New Roman" pitchFamily="18" charset="0"/>
                <a:cs typeface="Times New Roman" pitchFamily="18" charset="0"/>
              </a:rPr>
            </a:br>
            <a:r>
              <a:rPr lang="en-US" b="1" smtClean="0">
                <a:solidFill>
                  <a:srgbClr val="FF0000"/>
                </a:solidFill>
                <a:latin typeface="Times New Roman" pitchFamily="18" charset="0"/>
                <a:cs typeface="Times New Roman" pitchFamily="18" charset="0"/>
              </a:rPr>
              <a:t>7. Đọc file excel</a:t>
            </a:r>
            <a:r>
              <a:rPr lang="vi-VN" b="1">
                <a:solidFill>
                  <a:srgbClr val="FF0000"/>
                </a:solidFill>
                <a:latin typeface="Times New Roman" pitchFamily="18" charset="0"/>
                <a:cs typeface="Times New Roman" pitchFamily="18" charset="0"/>
              </a:rPr>
              <a:t/>
            </a:r>
            <a:br>
              <a:rPr lang="vi-VN" b="1">
                <a:solidFill>
                  <a:srgbClr val="FF0000"/>
                </a:solidFill>
                <a:latin typeface="Times New Roman" pitchFamily="18" charset="0"/>
                <a:cs typeface="Times New Roman" pitchFamily="18" charset="0"/>
              </a:rPr>
            </a:b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a:bodyPr>
          <a:lstStyle/>
          <a:p>
            <a:pPr marL="0" indent="0">
              <a:buNone/>
            </a:pPr>
            <a:r>
              <a:rPr lang="en-US" b="1">
                <a:latin typeface="Times New Roman" pitchFamily="18" charset="0"/>
                <a:cs typeface="Times New Roman" pitchFamily="18" charset="0"/>
              </a:rPr>
              <a:t>Một số xử lý file Excel với Pandas</a:t>
            </a:r>
          </a:p>
          <a:p>
            <a:pPr marL="0" indent="0">
              <a:buNone/>
            </a:pPr>
            <a:r>
              <a:rPr lang="en-US" smtClean="0">
                <a:latin typeface="Times New Roman" pitchFamily="18" charset="0"/>
                <a:cs typeface="Times New Roman" pitchFamily="18" charset="0"/>
              </a:rPr>
              <a:t>- </a:t>
            </a:r>
            <a:r>
              <a:rPr lang="vi-VN" smtClean="0">
                <a:latin typeface="Times New Roman" pitchFamily="18" charset="0"/>
                <a:cs typeface="Times New Roman" pitchFamily="18" charset="0"/>
              </a:rPr>
              <a:t>Lấy </a:t>
            </a:r>
            <a:r>
              <a:rPr lang="vi-VN">
                <a:latin typeface="Times New Roman" pitchFamily="18" charset="0"/>
                <a:cs typeface="Times New Roman" pitchFamily="18" charset="0"/>
              </a:rPr>
              <a:t>giá trị của 1 cell cố </a:t>
            </a:r>
            <a:r>
              <a:rPr lang="vi-VN" smtClean="0">
                <a:latin typeface="Times New Roman" pitchFamily="18" charset="0"/>
                <a:cs typeface="Times New Roman" pitchFamily="18" charset="0"/>
              </a:rPr>
              <a:t>định</a:t>
            </a:r>
            <a:r>
              <a:rPr lang="en-US" smtClean="0">
                <a:latin typeface="Times New Roman" pitchFamily="18" charset="0"/>
                <a:cs typeface="Times New Roman" pitchFamily="18" charset="0"/>
              </a:rPr>
              <a:t>:</a:t>
            </a:r>
          </a:p>
          <a:p>
            <a:pPr marL="0" indent="0">
              <a:buNone/>
            </a:pPr>
            <a:r>
              <a:rPr lang="en-US" smtClean="0">
                <a:latin typeface="Times New Roman" pitchFamily="18" charset="0"/>
                <a:cs typeface="Times New Roman" pitchFamily="18" charset="0"/>
              </a:rPr>
              <a:t>	df.at[1</a:t>
            </a:r>
            <a:r>
              <a:rPr lang="en-US">
                <a:latin typeface="Times New Roman" pitchFamily="18" charset="0"/>
                <a:cs typeface="Times New Roman" pitchFamily="18" charset="0"/>
              </a:rPr>
              <a:t>, 1]</a:t>
            </a:r>
          </a:p>
          <a:p>
            <a:pPr marL="0" indent="0">
              <a:buNone/>
            </a:pPr>
            <a:r>
              <a:rPr lang="en-US" smtClean="0">
                <a:latin typeface="Times New Roman" pitchFamily="18" charset="0"/>
                <a:cs typeface="Times New Roman" pitchFamily="18" charset="0"/>
              </a:rPr>
              <a:t>	</a:t>
            </a:r>
            <a:r>
              <a:rPr lang="vi-VN" smtClean="0">
                <a:latin typeface="Times New Roman" pitchFamily="18" charset="0"/>
                <a:cs typeface="Times New Roman" pitchFamily="18" charset="0"/>
              </a:rPr>
              <a:t>Kết </a:t>
            </a:r>
            <a:r>
              <a:rPr lang="vi-VN">
                <a:latin typeface="Times New Roman" pitchFamily="18" charset="0"/>
                <a:cs typeface="Times New Roman" pitchFamily="18" charset="0"/>
              </a:rPr>
              <a:t>quả như trong file Excel ví dụ sẽ là: </a:t>
            </a:r>
            <a:r>
              <a:rPr lang="vi-VN" smtClean="0">
                <a:solidFill>
                  <a:srgbClr val="FF0000"/>
                </a:solidFill>
                <a:latin typeface="Times New Roman" pitchFamily="18" charset="0"/>
                <a:cs typeface="Times New Roman" pitchFamily="18" charset="0"/>
              </a:rPr>
              <a:t>STT</a:t>
            </a:r>
            <a:endParaRPr lang="en-US" smtClean="0">
              <a:solidFill>
                <a:srgbClr val="FF0000"/>
              </a:solidFill>
              <a:latin typeface="Times New Roman" pitchFamily="18" charset="0"/>
              <a:cs typeface="Times New Roman" pitchFamily="18" charset="0"/>
            </a:endParaRPr>
          </a:p>
          <a:p>
            <a:pPr>
              <a:buFontTx/>
              <a:buChar char="-"/>
            </a:pPr>
            <a:r>
              <a:rPr lang="en-US" smtClean="0">
                <a:latin typeface="Times New Roman" pitchFamily="18" charset="0"/>
                <a:cs typeface="Times New Roman" pitchFamily="18" charset="0"/>
              </a:rPr>
              <a:t>Lấy </a:t>
            </a:r>
            <a:r>
              <a:rPr lang="en-US">
                <a:latin typeface="Times New Roman" pitchFamily="18" charset="0"/>
                <a:cs typeface="Times New Roman" pitchFamily="18" charset="0"/>
              </a:rPr>
              <a:t>dữ liệu của 1 </a:t>
            </a:r>
            <a:r>
              <a:rPr lang="en-US" smtClean="0">
                <a:latin typeface="Times New Roman" pitchFamily="18" charset="0"/>
                <a:cs typeface="Times New Roman" pitchFamily="18" charset="0"/>
              </a:rPr>
              <a:t>cột:</a:t>
            </a:r>
          </a:p>
          <a:p>
            <a:pPr marL="0" indent="0">
              <a:buNone/>
            </a:pPr>
            <a:r>
              <a:rPr lang="en-US" smtClean="0">
                <a:latin typeface="Times New Roman" pitchFamily="18" charset="0"/>
                <a:cs typeface="Times New Roman" pitchFamily="18" charset="0"/>
              </a:rPr>
              <a:t>	df.iloc</a:t>
            </a:r>
            <a:r>
              <a:rPr lang="en-US">
                <a:latin typeface="Times New Roman" pitchFamily="18" charset="0"/>
                <a:cs typeface="Times New Roman" pitchFamily="18" charset="0"/>
              </a:rPr>
              <a:t>[:, 0</a:t>
            </a:r>
            <a:r>
              <a:rPr lang="en-US" smtClean="0">
                <a:latin typeface="Times New Roman" pitchFamily="18" charset="0"/>
                <a:cs typeface="Times New Roman" pitchFamily="18" charset="0"/>
              </a:rPr>
              <a:t>]</a:t>
            </a:r>
          </a:p>
          <a:p>
            <a:pPr>
              <a:buFontTx/>
              <a:buChar char="-"/>
            </a:pPr>
            <a:r>
              <a:rPr lang="en-US" smtClean="0">
                <a:latin typeface="Times New Roman" pitchFamily="18" charset="0"/>
                <a:cs typeface="Times New Roman" pitchFamily="18" charset="0"/>
              </a:rPr>
              <a:t>Lấy tổng </a:t>
            </a:r>
            <a:r>
              <a:rPr lang="en-US">
                <a:latin typeface="Times New Roman" pitchFamily="18" charset="0"/>
                <a:cs typeface="Times New Roman" pitchFamily="18" charset="0"/>
              </a:rPr>
              <a:t>số dòng dữ liệu của file </a:t>
            </a:r>
            <a:r>
              <a:rPr lang="en-US" smtClean="0">
                <a:latin typeface="Times New Roman" pitchFamily="18" charset="0"/>
                <a:cs typeface="Times New Roman" pitchFamily="18" charset="0"/>
              </a:rPr>
              <a:t>Excel:</a:t>
            </a:r>
          </a:p>
          <a:p>
            <a:pPr marL="0" indent="0">
              <a:buNone/>
            </a:pPr>
            <a:r>
              <a:rPr lang="en-US" smtClean="0">
                <a:latin typeface="Times New Roman" pitchFamily="18" charset="0"/>
                <a:cs typeface="Times New Roman" pitchFamily="18" charset="0"/>
              </a:rPr>
              <a:t>	max_rows </a:t>
            </a:r>
            <a:r>
              <a:rPr lang="en-US">
                <a:latin typeface="Times New Roman" pitchFamily="18" charset="0"/>
                <a:cs typeface="Times New Roman" pitchFamily="18" charset="0"/>
              </a:rPr>
              <a:t>= </a:t>
            </a:r>
            <a:r>
              <a:rPr lang="en-US" b="1">
                <a:latin typeface="Times New Roman" pitchFamily="18" charset="0"/>
                <a:cs typeface="Times New Roman" pitchFamily="18" charset="0"/>
              </a:rPr>
              <a:t>len</a:t>
            </a:r>
            <a:r>
              <a:rPr lang="en-US">
                <a:latin typeface="Times New Roman" pitchFamily="18" charset="0"/>
                <a:cs typeface="Times New Roman" pitchFamily="18" charset="0"/>
              </a:rPr>
              <a:t>(df.iloc[:, 0</a:t>
            </a:r>
            <a:r>
              <a:rPr lang="en-US" smtClean="0">
                <a:latin typeface="Times New Roman" pitchFamily="18" charset="0"/>
                <a:cs typeface="Times New Roman" pitchFamily="18" charset="0"/>
              </a:rPr>
              <a:t>])</a:t>
            </a:r>
          </a:p>
          <a:p>
            <a:pPr marL="0" indent="0">
              <a:buNone/>
            </a:pPr>
            <a:endParaRPr lang="en-US" smtClean="0">
              <a:latin typeface="Times New Roman" pitchFamily="18" charset="0"/>
              <a:cs typeface="Times New Roman" pitchFamily="18" charset="0"/>
            </a:endParaRPr>
          </a:p>
          <a:p>
            <a:pPr>
              <a:buFontTx/>
              <a:buChar char="-"/>
            </a:pPr>
            <a:endParaRPr lang="en-US">
              <a:latin typeface="Times New Roman" pitchFamily="18" charset="0"/>
              <a:cs typeface="Times New Roman" pitchFamily="18" charset="0"/>
            </a:endParaRPr>
          </a:p>
          <a:p>
            <a:pPr marL="0" indent="0">
              <a:buNone/>
            </a:pPr>
            <a:endParaRPr lang="en-US">
              <a:latin typeface="Times New Roman" pitchFamily="18" charset="0"/>
              <a:cs typeface="Times New Roman" pitchFamily="18" charset="0"/>
            </a:endParaRPr>
          </a:p>
          <a:p>
            <a:pPr marL="0" indent="0">
              <a:buNone/>
            </a:pPr>
            <a:endParaRPr lang="en-US" smtClean="0">
              <a:latin typeface="Times New Roman" pitchFamily="18" charset="0"/>
              <a:cs typeface="Times New Roman" pitchFamily="18" charset="0"/>
            </a:endParaRPr>
          </a:p>
          <a:p>
            <a:pPr marL="0" indent="0">
              <a:buNone/>
            </a:pPr>
            <a:endParaRPr lang="en-US">
              <a:latin typeface="Times New Roman" pitchFamily="18" charset="0"/>
              <a:cs typeface="Times New Roman" pitchFamily="18" charset="0"/>
            </a:endParaRPr>
          </a:p>
          <a:p>
            <a:pPr marL="0" indent="0">
              <a:buNone/>
            </a:pPr>
            <a:endParaRPr lang="en-US" smtClean="0">
              <a:latin typeface="Times New Roman" pitchFamily="18" charset="0"/>
              <a:cs typeface="Times New Roman" pitchFamily="18" charset="0"/>
            </a:endParaRPr>
          </a:p>
          <a:p>
            <a:pPr marL="0" indent="0">
              <a:buNone/>
            </a:pPr>
            <a:endParaRPr lang="en-US" smtClean="0">
              <a:latin typeface="Times New Roman" pitchFamily="18" charset="0"/>
              <a:cs typeface="Times New Roman" pitchFamily="18" charset="0"/>
            </a:endParaRPr>
          </a:p>
          <a:p>
            <a:pPr marL="0" indent="0">
              <a:buNone/>
            </a:pPr>
            <a:endParaRPr lang="en-US">
              <a:latin typeface="Times New Roman" pitchFamily="18" charset="0"/>
              <a:cs typeface="Times New Roman" pitchFamily="18" charset="0"/>
            </a:endParaRPr>
          </a:p>
        </p:txBody>
      </p:sp>
    </p:spTree>
    <p:extLst>
      <p:ext uri="{BB962C8B-B14F-4D97-AF65-F5344CB8AC3E}">
        <p14:creationId xmlns:p14="http://schemas.microsoft.com/office/powerpoint/2010/main" val="35075282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smtClean="0">
                <a:solidFill>
                  <a:srgbClr val="FF0000"/>
                </a:solidFill>
                <a:latin typeface="Times New Roman" pitchFamily="18" charset="0"/>
                <a:cs typeface="Times New Roman" pitchFamily="18" charset="0"/>
              </a:rPr>
              <a:t>1. </a:t>
            </a:r>
            <a:r>
              <a:rPr lang="en-US" b="1" dirty="0" err="1" smtClean="0">
                <a:solidFill>
                  <a:srgbClr val="FF0000"/>
                </a:solidFill>
                <a:latin typeface="Times New Roman" pitchFamily="18" charset="0"/>
                <a:cs typeface="Times New Roman" pitchFamily="18" charset="0"/>
              </a:rPr>
              <a:t>Xử</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lý</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ngoại</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lệ</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a:bodyPr>
          <a:lstStyle/>
          <a:p>
            <a:pPr marL="0" indent="0">
              <a:buNone/>
            </a:pPr>
            <a:r>
              <a:rPr lang="en-US" b="1" dirty="0">
                <a:latin typeface="Times New Roman" pitchFamily="18" charset="0"/>
                <a:cs typeface="Times New Roman" pitchFamily="18" charset="0"/>
              </a:rPr>
              <a:t>""" Exception:</a:t>
            </a:r>
          </a:p>
          <a:p>
            <a:pPr marL="0" indent="0">
              <a:buNone/>
            </a:pPr>
            <a:r>
              <a:rPr lang="en-US" b="1" dirty="0">
                <a:latin typeface="Times New Roman" pitchFamily="18" charset="0"/>
                <a:cs typeface="Times New Roman" pitchFamily="18" charset="0"/>
              </a:rPr>
              <a:t>    - Handling</a:t>
            </a:r>
          </a:p>
          <a:p>
            <a:pPr marL="0" indent="0">
              <a:buNone/>
            </a:pPr>
            <a:r>
              <a:rPr lang="en-US" b="1" dirty="0">
                <a:latin typeface="Times New Roman" pitchFamily="18" charset="0"/>
                <a:cs typeface="Times New Roman" pitchFamily="18" charset="0"/>
              </a:rPr>
              <a:t>    - Except clause</a:t>
            </a:r>
          </a:p>
          <a:p>
            <a:pPr marL="0" indent="0">
              <a:buNone/>
            </a:pPr>
            <a:r>
              <a:rPr lang="en-US" b="1" dirty="0">
                <a:latin typeface="Times New Roman" pitchFamily="18" charset="0"/>
                <a:cs typeface="Times New Roman" pitchFamily="18" charset="0"/>
              </a:rPr>
              <a:t>    - try-finally clause</a:t>
            </a:r>
          </a:p>
          <a:p>
            <a:pPr marL="0" indent="0">
              <a:buNone/>
            </a:pPr>
            <a:r>
              <a:rPr lang="en-US" b="1" dirty="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a:buFontTx/>
              <a:buChar char="-"/>
            </a:pPr>
            <a:endParaRPr lang="en-US" dirty="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13752996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smtClean="0">
                <a:solidFill>
                  <a:srgbClr val="FF0000"/>
                </a:solidFill>
                <a:latin typeface="Times New Roman" pitchFamily="18" charset="0"/>
                <a:cs typeface="Times New Roman" pitchFamily="18" charset="0"/>
              </a:rPr>
              <a:t>1. </a:t>
            </a:r>
            <a:r>
              <a:rPr lang="en-US" b="1" dirty="0" err="1" smtClean="0">
                <a:solidFill>
                  <a:srgbClr val="FF0000"/>
                </a:solidFill>
                <a:latin typeface="Times New Roman" pitchFamily="18" charset="0"/>
                <a:cs typeface="Times New Roman" pitchFamily="18" charset="0"/>
              </a:rPr>
              <a:t>Xử</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lý</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ngoại</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lệ</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a:bodyPr>
          <a:lstStyle/>
          <a:p>
            <a:pPr marL="0" indent="0">
              <a:buNone/>
            </a:pPr>
            <a:r>
              <a:rPr lang="en-US" b="1" dirty="0">
                <a:latin typeface="Times New Roman" pitchFamily="18" charset="0"/>
                <a:cs typeface="Times New Roman" pitchFamily="18" charset="0"/>
              </a:rPr>
              <a:t>""" Exception:</a:t>
            </a:r>
          </a:p>
          <a:p>
            <a:pPr marL="0" indent="0">
              <a:buNone/>
            </a:pPr>
            <a:r>
              <a:rPr lang="en-US" b="1" dirty="0">
                <a:latin typeface="Times New Roman" pitchFamily="18" charset="0"/>
                <a:cs typeface="Times New Roman" pitchFamily="18" charset="0"/>
              </a:rPr>
              <a:t>    - Handling</a:t>
            </a:r>
          </a:p>
          <a:p>
            <a:pPr marL="0" indent="0">
              <a:buNone/>
            </a:pPr>
            <a:r>
              <a:rPr lang="en-US" b="1" dirty="0">
                <a:latin typeface="Times New Roman" pitchFamily="18" charset="0"/>
                <a:cs typeface="Times New Roman" pitchFamily="18" charset="0"/>
              </a:rPr>
              <a:t>    - Except clause</a:t>
            </a:r>
          </a:p>
          <a:p>
            <a:pPr marL="0" indent="0">
              <a:buNone/>
            </a:pPr>
            <a:r>
              <a:rPr lang="en-US" b="1" dirty="0">
                <a:latin typeface="Times New Roman" pitchFamily="18" charset="0"/>
                <a:cs typeface="Times New Roman" pitchFamily="18" charset="0"/>
              </a:rPr>
              <a:t>    - try-finally clause</a:t>
            </a:r>
          </a:p>
          <a:p>
            <a:pPr marL="0" indent="0">
              <a:buNone/>
            </a:pPr>
            <a:r>
              <a:rPr lang="en-US" b="1" dirty="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a:buFontTx/>
              <a:buChar char="-"/>
            </a:pPr>
            <a:endParaRPr lang="en-US" dirty="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75562030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smtClean="0">
                <a:solidFill>
                  <a:srgbClr val="FF0000"/>
                </a:solidFill>
                <a:latin typeface="Times New Roman" pitchFamily="18" charset="0"/>
                <a:cs typeface="Times New Roman" pitchFamily="18" charset="0"/>
              </a:rPr>
              <a:t>1. </a:t>
            </a:r>
            <a:r>
              <a:rPr lang="en-US" b="1" dirty="0" err="1" smtClean="0">
                <a:solidFill>
                  <a:srgbClr val="FF0000"/>
                </a:solidFill>
                <a:latin typeface="Times New Roman" pitchFamily="18" charset="0"/>
                <a:cs typeface="Times New Roman" pitchFamily="18" charset="0"/>
              </a:rPr>
              <a:t>Xử</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lý</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ngoại</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lệ</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a:bodyPr>
          <a:lstStyle/>
          <a:p>
            <a:pPr marL="0" indent="0">
              <a:buNone/>
            </a:pPr>
            <a:r>
              <a:rPr lang="vi-VN" b="1" dirty="0">
                <a:latin typeface="Times New Roman" pitchFamily="18" charset="0"/>
                <a:cs typeface="Times New Roman" pitchFamily="18" charset="0"/>
              </a:rPr>
              <a:t>""" Python errors và Built-in Exceptions</a:t>
            </a:r>
          </a:p>
          <a:p>
            <a:pPr marL="0" indent="0">
              <a:buNone/>
            </a:pPr>
            <a:r>
              <a:rPr lang="vi-VN" b="1" dirty="0">
                <a:latin typeface="Times New Roman" pitchFamily="18" charset="0"/>
                <a:cs typeface="Times New Roman" pitchFamily="18" charset="0"/>
              </a:rPr>
              <a:t>    - Syntax/Parsing errors: Lỗi do không tuân theo cú pháp của ngôn ngữ</a:t>
            </a:r>
          </a:p>
          <a:p>
            <a:pPr marL="0" indent="0">
              <a:buNone/>
            </a:pPr>
            <a:r>
              <a:rPr lang="vi-VN" b="1" dirty="0">
                <a:latin typeface="Times New Roman" pitchFamily="18" charset="0"/>
                <a:cs typeface="Times New Roman" pitchFamily="18" charset="0"/>
              </a:rPr>
              <a:t>    - Logical errors (Exceptions): Lỗi xảy ra trong thời gian chạy (sau khi qua kiểm tra cú pháp)</a:t>
            </a:r>
          </a:p>
          <a:p>
            <a:pPr marL="0" indent="0">
              <a:buNone/>
            </a:pPr>
            <a:r>
              <a:rPr lang="vi-VN" b="1" dirty="0">
                <a:latin typeface="Times New Roman" pitchFamily="18" charset="0"/>
                <a:cs typeface="Times New Roman" pitchFamily="18" charset="0"/>
              </a:rPr>
              <a:t>    Ví dụ:</a:t>
            </a:r>
          </a:p>
          <a:p>
            <a:pPr marL="0" indent="0">
              <a:buNone/>
            </a:pPr>
            <a:r>
              <a:rPr lang="vi-VN" b="1" dirty="0">
                <a:latin typeface="Times New Roman" pitchFamily="18" charset="0"/>
                <a:cs typeface="Times New Roman" pitchFamily="18" charset="0"/>
              </a:rPr>
              <a:t>        - Cố tình mở 1 file chưa có lên để đọc - FileNotFoundError</a:t>
            </a:r>
          </a:p>
          <a:p>
            <a:pPr marL="0" indent="0">
              <a:buNone/>
            </a:pPr>
            <a:r>
              <a:rPr lang="vi-VN" b="1" dirty="0">
                <a:latin typeface="Times New Roman" pitchFamily="18" charset="0"/>
                <a:cs typeface="Times New Roman" pitchFamily="18" charset="0"/>
              </a:rPr>
              <a:t>        - Cố tình chia cho 0 - ZeroDivisionError</a:t>
            </a:r>
          </a:p>
          <a:p>
            <a:pPr marL="0" indent="0">
              <a:buNone/>
            </a:pPr>
            <a:r>
              <a:rPr lang="vi-VN" b="1" dirty="0">
                <a:latin typeface="Times New Roman" pitchFamily="18" charset="0"/>
                <a:cs typeface="Times New Roman" pitchFamily="18" charset="0"/>
              </a:rPr>
              <a:t>        - Có tình import module không tồn tại - ImportError</a:t>
            </a:r>
          </a:p>
          <a:p>
            <a:pPr marL="0" indent="0">
              <a:buNone/>
            </a:pPr>
            <a:r>
              <a:rPr lang="vi-VN" b="1" dirty="0">
                <a:latin typeface="Times New Roman" pitchFamily="18" charset="0"/>
                <a:cs typeface="Times New Roman" pitchFamily="18" charset="0"/>
              </a:rPr>
              <a:t>        - Có tình ép kiểu không đúng - ValueError</a:t>
            </a:r>
          </a:p>
          <a:p>
            <a:pPr marL="0" indent="0">
              <a:buNone/>
            </a:pPr>
            <a:r>
              <a:rPr lang="vi-VN" b="1" dirty="0">
                <a:latin typeface="Times New Roman" pitchFamily="18" charset="0"/>
                <a:cs typeface="Times New Roman" pitchFamily="18" charset="0"/>
              </a:rPr>
              <a:t>"""</a:t>
            </a:r>
            <a:endParaRPr lang="en-US" dirty="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9490738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769" y="533400"/>
            <a:ext cx="10972800" cy="990600"/>
          </a:xfrm>
        </p:spPr>
        <p:txBody>
          <a:bodyPr>
            <a:normAutofit/>
          </a:bodyPr>
          <a:lstStyle/>
          <a:p>
            <a:pPr fontAlgn="base"/>
            <a:r>
              <a:rPr lang="en-US" b="1" smtClean="0">
                <a:solidFill>
                  <a:srgbClr val="FF0000"/>
                </a:solidFill>
                <a:latin typeface="Times New Roman" pitchFamily="18" charset="0"/>
                <a:cs typeface="Times New Roman" pitchFamily="18" charset="0"/>
              </a:rPr>
              <a:t>1. Giới thiệu</a:t>
            </a: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504092" y="1647093"/>
            <a:ext cx="11043140" cy="4425461"/>
          </a:xfrm>
        </p:spPr>
        <p:txBody>
          <a:bodyPr>
            <a:normAutofit/>
          </a:bodyPr>
          <a:lstStyle/>
          <a:p>
            <a:pPr fontAlgn="base">
              <a:lnSpc>
                <a:spcPct val="150000"/>
              </a:lnSpc>
              <a:buFont typeface="Wingdings" pitchFamily="2" charset="2"/>
              <a:buChar char="v"/>
            </a:pPr>
            <a:r>
              <a:rPr lang="en-US" smtClean="0">
                <a:latin typeface="Times New Roman" pitchFamily="18" charset="0"/>
                <a:cs typeface="Times New Roman" pitchFamily="18" charset="0"/>
              </a:rPr>
              <a:t> Đọc </a:t>
            </a:r>
            <a:r>
              <a:rPr lang="en-US">
                <a:latin typeface="Times New Roman" pitchFamily="18" charset="0"/>
                <a:cs typeface="Times New Roman" pitchFamily="18" charset="0"/>
              </a:rPr>
              <a:t>và ghi file là một trong những kỹ thuật vô cùng quan trọng và không thể thiếu trong phần mềm. </a:t>
            </a:r>
            <a:endParaRPr lang="en-US" smtClean="0">
              <a:latin typeface="Times New Roman" pitchFamily="18" charset="0"/>
              <a:cs typeface="Times New Roman" pitchFamily="18" charset="0"/>
            </a:endParaRPr>
          </a:p>
          <a:p>
            <a:pPr fontAlgn="base">
              <a:lnSpc>
                <a:spcPct val="150000"/>
              </a:lnSpc>
              <a:buFont typeface="Wingdings" pitchFamily="2" charset="2"/>
              <a:buChar char="v"/>
            </a:pPr>
            <a:r>
              <a:rPr lang="en-US" smtClean="0">
                <a:latin typeface="Times New Roman" pitchFamily="18" charset="0"/>
                <a:cs typeface="Times New Roman" pitchFamily="18" charset="0"/>
              </a:rPr>
              <a:t> Xử </a:t>
            </a:r>
            <a:r>
              <a:rPr lang="en-US">
                <a:latin typeface="Times New Roman" pitchFamily="18" charset="0"/>
                <a:cs typeface="Times New Roman" pitchFamily="18" charset="0"/>
              </a:rPr>
              <a:t>lý file trong Python không khó so với các ngôn ngữ khác.</a:t>
            </a:r>
            <a:endParaRPr lang="en-US" smtClean="0">
              <a:latin typeface="Times New Roman" pitchFamily="18" charset="0"/>
              <a:cs typeface="Times New Roman" pitchFamily="18" charset="0"/>
            </a:endParaRPr>
          </a:p>
        </p:txBody>
      </p:sp>
    </p:spTree>
    <p:extLst>
      <p:ext uri="{BB962C8B-B14F-4D97-AF65-F5344CB8AC3E}">
        <p14:creationId xmlns:p14="http://schemas.microsoft.com/office/powerpoint/2010/main" val="152487611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smtClean="0">
                <a:solidFill>
                  <a:srgbClr val="FF0000"/>
                </a:solidFill>
                <a:latin typeface="Times New Roman" pitchFamily="18" charset="0"/>
                <a:cs typeface="Times New Roman" pitchFamily="18" charset="0"/>
              </a:rPr>
              <a:t>1. </a:t>
            </a:r>
            <a:r>
              <a:rPr lang="en-US" b="1" dirty="0" err="1" smtClean="0">
                <a:solidFill>
                  <a:srgbClr val="FF0000"/>
                </a:solidFill>
                <a:latin typeface="Times New Roman" pitchFamily="18" charset="0"/>
                <a:cs typeface="Times New Roman" pitchFamily="18" charset="0"/>
              </a:rPr>
              <a:t>Xử</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lý</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ngoại</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lệ</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a:bodyPr>
          <a:lstStyle/>
          <a:p>
            <a:pPr marL="0" indent="0">
              <a:buNone/>
            </a:pPr>
            <a:r>
              <a:rPr lang="vi-VN" b="1" dirty="0">
                <a:latin typeface="Times New Roman" pitchFamily="18" charset="0"/>
                <a:cs typeface="Times New Roman" pitchFamily="18" charset="0"/>
              </a:rPr>
              <a:t># Chạy thử các ví dụ </a:t>
            </a:r>
            <a:r>
              <a:rPr lang="vi-VN" b="1" dirty="0" smtClean="0">
                <a:latin typeface="Times New Roman" pitchFamily="18" charset="0"/>
                <a:cs typeface="Times New Roman" pitchFamily="18" charset="0"/>
              </a:rPr>
              <a:t>sau</a:t>
            </a:r>
            <a:r>
              <a:rPr lang="en-US" b="1" dirty="0" smtClean="0">
                <a:latin typeface="Times New Roman" pitchFamily="18" charset="0"/>
                <a:cs typeface="Times New Roman" pitchFamily="18" charset="0"/>
              </a:rPr>
              <a:t>:</a:t>
            </a: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print(1/0)  # Chi cho 0</a:t>
            </a:r>
          </a:p>
          <a:p>
            <a:pPr marL="0" indent="0">
              <a:buNone/>
            </a:pPr>
            <a:r>
              <a:rPr lang="vi-VN" b="1" dirty="0">
                <a:latin typeface="Times New Roman" pitchFamily="18" charset="0"/>
                <a:cs typeface="Times New Roman" pitchFamily="18" charset="0"/>
              </a:rPr>
              <a:t>a = int('9.a')  # Ép kiểu với giá trị ko đúng định dạng số nguyên</a:t>
            </a:r>
          </a:p>
          <a:p>
            <a:pPr marL="0" indent="0">
              <a:buNone/>
            </a:pPr>
            <a:r>
              <a:rPr lang="vi-VN" b="1" dirty="0">
                <a:latin typeface="Times New Roman" pitchFamily="18" charset="0"/>
                <a:cs typeface="Times New Roman" pitchFamily="18" charset="0"/>
              </a:rPr>
              <a:t>open('file_not_found.txt')  # file không tồn tại</a:t>
            </a: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77006062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smtClean="0">
                <a:solidFill>
                  <a:srgbClr val="FF0000"/>
                </a:solidFill>
                <a:latin typeface="Times New Roman" pitchFamily="18" charset="0"/>
                <a:cs typeface="Times New Roman" pitchFamily="18" charset="0"/>
              </a:rPr>
              <a:t>1. </a:t>
            </a:r>
            <a:r>
              <a:rPr lang="en-US" b="1" dirty="0" err="1" smtClean="0">
                <a:solidFill>
                  <a:srgbClr val="FF0000"/>
                </a:solidFill>
                <a:latin typeface="Times New Roman" pitchFamily="18" charset="0"/>
                <a:cs typeface="Times New Roman" pitchFamily="18" charset="0"/>
              </a:rPr>
              <a:t>Xử</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lý</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ngoại</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lệ</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fontScale="92500" lnSpcReduction="20000"/>
          </a:bodyPr>
          <a:lstStyle/>
          <a:p>
            <a:pPr marL="0" indent="0">
              <a:buNone/>
            </a:pPr>
            <a:r>
              <a:rPr lang="vi-VN" b="1" dirty="0">
                <a:latin typeface="Times New Roman" pitchFamily="18" charset="0"/>
                <a:cs typeface="Times New Roman" pitchFamily="18" charset="0"/>
              </a:rPr>
              <a:t>""" Danh sách các exception phổ biến mà python dựng sẵn ảnh common_built-in_exceptions.PNG """</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 Khi các exception xảy ra, nó sẽ làm cho chương trình bị dừng lại và chuyển lên nơi mà gọi nó,</a:t>
            </a:r>
          </a:p>
          <a:p>
            <a:pPr marL="0" indent="0">
              <a:buNone/>
            </a:pPr>
            <a:r>
              <a:rPr lang="vi-VN" b="1" dirty="0">
                <a:latin typeface="Times New Roman" pitchFamily="18" charset="0"/>
                <a:cs typeface="Times New Roman" pitchFamily="18" charset="0"/>
              </a:rPr>
              <a:t>nếu không handled thì sẽ bị crash. </a:t>
            </a:r>
          </a:p>
          <a:p>
            <a:pPr marL="0" indent="0">
              <a:buNone/>
            </a:pPr>
            <a:r>
              <a:rPr lang="vi-VN" b="1" dirty="0">
                <a:latin typeface="Times New Roman" pitchFamily="18" charset="0"/>
                <a:cs typeface="Times New Roman" pitchFamily="18" charset="0"/>
              </a:rPr>
              <a:t>    Ví dụ: A gọi B và B gọi tiếp sang C; nếu trong C có exception mà không được handled thì nó sẽ đẩy lên B và tiếp tục lên A.</a:t>
            </a:r>
          </a:p>
          <a:p>
            <a:pPr marL="0" indent="0">
              <a:buNone/>
            </a:pPr>
            <a:r>
              <a:rPr lang="vi-VN" b="1" dirty="0">
                <a:latin typeface="Times New Roman" pitchFamily="18" charset="0"/>
                <a:cs typeface="Times New Roman" pitchFamily="18" charset="0"/>
              </a:rPr>
              <a:t>    Và cuối cùng ko được handled thì có một thông báo error hiện lên, chương trình sẽ dừng đột ngột.</a:t>
            </a:r>
          </a:p>
          <a:p>
            <a:pPr marL="0" indent="0">
              <a:buNone/>
            </a:pPr>
            <a:r>
              <a:rPr lang="vi-VN" b="1" dirty="0">
                <a:latin typeface="Times New Roman" pitchFamily="18" charset="0"/>
                <a:cs typeface="Times New Roman" pitchFamily="18" charset="0"/>
              </a:rPr>
              <a:t>    =&gt; Để bắt và xử lý được các exception thì chúng ta sẽ dùng các lệnh try, except và finally.</a:t>
            </a:r>
          </a:p>
          <a:p>
            <a:pPr marL="0" indent="0">
              <a:buNone/>
            </a:pPr>
            <a:r>
              <a:rPr lang="vi-VN" b="1" dirty="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75881316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smtClean="0">
                <a:solidFill>
                  <a:srgbClr val="FF0000"/>
                </a:solidFill>
                <a:latin typeface="Times New Roman" pitchFamily="18" charset="0"/>
                <a:cs typeface="Times New Roman" pitchFamily="18" charset="0"/>
              </a:rPr>
              <a:t>1. </a:t>
            </a:r>
            <a:r>
              <a:rPr lang="en-US" b="1" dirty="0" err="1" smtClean="0">
                <a:solidFill>
                  <a:srgbClr val="FF0000"/>
                </a:solidFill>
                <a:latin typeface="Times New Roman" pitchFamily="18" charset="0"/>
                <a:cs typeface="Times New Roman" pitchFamily="18" charset="0"/>
              </a:rPr>
              <a:t>Xử</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lý</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ngoại</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lệ</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fontScale="85000" lnSpcReduction="20000"/>
          </a:bodyPr>
          <a:lstStyle/>
          <a:p>
            <a:pPr marL="0" indent="0">
              <a:buNone/>
            </a:pPr>
            <a:r>
              <a:rPr lang="vi-VN" b="1" dirty="0">
                <a:latin typeface="Times New Roman" pitchFamily="18" charset="0"/>
                <a:cs typeface="Times New Roman" pitchFamily="18" charset="0"/>
              </a:rPr>
              <a:t>""" Bắt exception, với ví dụ sau - chưa chỉ rõ exception cụ thể """</a:t>
            </a:r>
          </a:p>
          <a:p>
            <a:pPr marL="0" indent="0">
              <a:buNone/>
            </a:pPr>
            <a:r>
              <a:rPr lang="vi-VN" b="1" dirty="0">
                <a:latin typeface="Times New Roman" pitchFamily="18" charset="0"/>
                <a:cs typeface="Times New Roman" pitchFamily="18" charset="0"/>
              </a:rPr>
              <a:t>import sys</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random_list = ['a', 0, 0.5]</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for item in random_list:</a:t>
            </a:r>
          </a:p>
          <a:p>
            <a:pPr marL="0" indent="0">
              <a:buNone/>
            </a:pPr>
            <a:r>
              <a:rPr lang="vi-VN" b="1" dirty="0">
                <a:latin typeface="Times New Roman" pitchFamily="18" charset="0"/>
                <a:cs typeface="Times New Roman" pitchFamily="18" charset="0"/>
              </a:rPr>
              <a:t>    try:</a:t>
            </a:r>
          </a:p>
          <a:p>
            <a:pPr marL="0" indent="0">
              <a:buNone/>
            </a:pPr>
            <a:r>
              <a:rPr lang="vi-VN" b="1" dirty="0">
                <a:latin typeface="Times New Roman" pitchFamily="18" charset="0"/>
                <a:cs typeface="Times New Roman" pitchFamily="18" charset="0"/>
              </a:rPr>
              <a:t>        print("Phần tử:", item)</a:t>
            </a:r>
          </a:p>
          <a:p>
            <a:pPr marL="0" indent="0">
              <a:buNone/>
            </a:pPr>
            <a:r>
              <a:rPr lang="vi-VN" b="1" dirty="0">
                <a:latin typeface="Times New Roman" pitchFamily="18" charset="0"/>
                <a:cs typeface="Times New Roman" pitchFamily="18" charset="0"/>
              </a:rPr>
              <a:t>        r = 1 / int(item)</a:t>
            </a:r>
          </a:p>
          <a:p>
            <a:pPr marL="0" indent="0">
              <a:buNone/>
            </a:pPr>
            <a:r>
              <a:rPr lang="vi-VN" b="1" dirty="0">
                <a:latin typeface="Times New Roman" pitchFamily="18" charset="0"/>
                <a:cs typeface="Times New Roman" pitchFamily="18" charset="0"/>
              </a:rPr>
              <a:t>        print("Nghịch đảo của ", item, "is", r)</a:t>
            </a:r>
          </a:p>
          <a:p>
            <a:pPr marL="0" indent="0">
              <a:buNone/>
            </a:pPr>
            <a:r>
              <a:rPr lang="vi-VN" b="1" dirty="0">
                <a:latin typeface="Times New Roman" pitchFamily="18" charset="0"/>
                <a:cs typeface="Times New Roman" pitchFamily="18" charset="0"/>
              </a:rPr>
              <a:t>    except:</a:t>
            </a:r>
          </a:p>
          <a:p>
            <a:pPr marL="0" indent="0">
              <a:buNone/>
            </a:pPr>
            <a:r>
              <a:rPr lang="vi-VN" b="1" dirty="0">
                <a:latin typeface="Times New Roman" pitchFamily="18" charset="0"/>
                <a:cs typeface="Times New Roman" pitchFamily="18" charset="0"/>
              </a:rPr>
              <a:t>        print("Oops!", sys.exc_info()[0], "Toang Rồi!.")  # import module sys to get the type of exception</a:t>
            </a:r>
          </a:p>
          <a:p>
            <a:pPr marL="0" indent="0">
              <a:buNone/>
            </a:pPr>
            <a:r>
              <a:rPr lang="vi-VN" b="1" dirty="0">
                <a:latin typeface="Times New Roman" pitchFamily="18" charset="0"/>
                <a:cs typeface="Times New Roman" pitchFamily="18" charset="0"/>
              </a:rPr>
              <a:t>        print("=&gt; next \n")</a:t>
            </a:r>
            <a:endParaRPr lang="en-US" dirty="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70650419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smtClean="0">
                <a:solidFill>
                  <a:srgbClr val="FF0000"/>
                </a:solidFill>
                <a:latin typeface="Times New Roman" pitchFamily="18" charset="0"/>
                <a:cs typeface="Times New Roman" pitchFamily="18" charset="0"/>
              </a:rPr>
              <a:t>1. </a:t>
            </a:r>
            <a:r>
              <a:rPr lang="en-US" b="1" dirty="0" err="1" smtClean="0">
                <a:solidFill>
                  <a:srgbClr val="FF0000"/>
                </a:solidFill>
                <a:latin typeface="Times New Roman" pitchFamily="18" charset="0"/>
                <a:cs typeface="Times New Roman" pitchFamily="18" charset="0"/>
              </a:rPr>
              <a:t>Xử</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lý</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ngoại</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lệ</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fontScale="62500" lnSpcReduction="20000"/>
          </a:bodyPr>
          <a:lstStyle/>
          <a:p>
            <a:pPr marL="0" indent="0">
              <a:buNone/>
            </a:pPr>
            <a:r>
              <a:rPr lang="vi-VN" b="1" dirty="0">
                <a:latin typeface="Times New Roman" pitchFamily="18" charset="0"/>
                <a:cs typeface="Times New Roman" pitchFamily="18" charset="0"/>
              </a:rPr>
              <a:t>""" Bắt exception, với ví dụ sau - chỉ rõ exception cụ thể """</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try:</a:t>
            </a:r>
          </a:p>
          <a:p>
            <a:pPr marL="0" indent="0">
              <a:buNone/>
            </a:pPr>
            <a:r>
              <a:rPr lang="vi-VN" b="1" dirty="0">
                <a:latin typeface="Times New Roman" pitchFamily="18" charset="0"/>
                <a:cs typeface="Times New Roman" pitchFamily="18" charset="0"/>
              </a:rPr>
              <a:t>    # Code gì đó có thể gây exception</a:t>
            </a:r>
          </a:p>
          <a:p>
            <a:pPr marL="0" indent="0">
              <a:buNone/>
            </a:pPr>
            <a:r>
              <a:rPr lang="vi-VN" b="1" dirty="0">
                <a:latin typeface="Times New Roman" pitchFamily="18" charset="0"/>
                <a:cs typeface="Times New Roman" pitchFamily="18" charset="0"/>
              </a:rPr>
              <a:t>    pass</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except ValueError:</a:t>
            </a:r>
          </a:p>
          <a:p>
            <a:pPr marL="0" indent="0">
              <a:buNone/>
            </a:pPr>
            <a:r>
              <a:rPr lang="vi-VN" b="1" dirty="0">
                <a:latin typeface="Times New Roman" pitchFamily="18" charset="0"/>
                <a:cs typeface="Times New Roman" pitchFamily="18" charset="0"/>
              </a:rPr>
              <a:t>    # Xử lý nếu như exception loại ValueError xảy ra</a:t>
            </a:r>
          </a:p>
          <a:p>
            <a:pPr marL="0" indent="0">
              <a:buNone/>
            </a:pPr>
            <a:r>
              <a:rPr lang="vi-VN" b="1" dirty="0">
                <a:latin typeface="Times New Roman" pitchFamily="18" charset="0"/>
                <a:cs typeface="Times New Roman" pitchFamily="18" charset="0"/>
              </a:rPr>
              <a:t>    pass</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except (TypeError, ZeroDivisionError):</a:t>
            </a:r>
          </a:p>
          <a:p>
            <a:pPr marL="0" indent="0">
              <a:buNone/>
            </a:pPr>
            <a:r>
              <a:rPr lang="vi-VN" b="1" dirty="0">
                <a:latin typeface="Times New Roman" pitchFamily="18" charset="0"/>
                <a:cs typeface="Times New Roman" pitchFamily="18" charset="0"/>
              </a:rPr>
              <a:t>    # Xử lý nếu như gặp nhiều exceptions cùng lúc, ở đây đang xét 2 loại TypeError và ZeroDivisionError</a:t>
            </a:r>
          </a:p>
          <a:p>
            <a:pPr marL="0" indent="0">
              <a:buNone/>
            </a:pPr>
            <a:r>
              <a:rPr lang="vi-VN" b="1" dirty="0">
                <a:latin typeface="Times New Roman" pitchFamily="18" charset="0"/>
                <a:cs typeface="Times New Roman" pitchFamily="18" charset="0"/>
              </a:rPr>
              <a:t>    pass</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except:</a:t>
            </a:r>
          </a:p>
          <a:p>
            <a:pPr marL="0" indent="0">
              <a:buNone/>
            </a:pPr>
            <a:r>
              <a:rPr lang="vi-VN" b="1" dirty="0">
                <a:latin typeface="Times New Roman" pitchFamily="18" charset="0"/>
                <a:cs typeface="Times New Roman" pitchFamily="18" charset="0"/>
              </a:rPr>
              <a:t>    # Xử lý tất cả các loại exceptions khác 3 loại trên</a:t>
            </a:r>
          </a:p>
          <a:p>
            <a:pPr marL="0" indent="0">
              <a:buNone/>
            </a:pPr>
            <a:r>
              <a:rPr lang="vi-VN" b="1" dirty="0">
                <a:latin typeface="Times New Roman" pitchFamily="18" charset="0"/>
                <a:cs typeface="Times New Roman" pitchFamily="18" charset="0"/>
              </a:rPr>
              <a:t>    pass</a:t>
            </a:r>
            <a:endParaRPr lang="en-US" dirty="0" smtClean="0">
              <a:latin typeface="Times New Roman" pitchFamily="18" charset="0"/>
              <a:cs typeface="Times New Roman" pitchFamily="18" charset="0"/>
            </a:endParaRPr>
          </a:p>
          <a:p>
            <a:pPr marL="0" indent="0">
              <a:buNone/>
            </a:pP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45568032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smtClean="0">
                <a:solidFill>
                  <a:srgbClr val="FF0000"/>
                </a:solidFill>
                <a:latin typeface="Times New Roman" pitchFamily="18" charset="0"/>
                <a:cs typeface="Times New Roman" pitchFamily="18" charset="0"/>
              </a:rPr>
              <a:t>1. </a:t>
            </a:r>
            <a:r>
              <a:rPr lang="en-US" b="1" dirty="0" err="1" smtClean="0">
                <a:solidFill>
                  <a:srgbClr val="FF0000"/>
                </a:solidFill>
                <a:latin typeface="Times New Roman" pitchFamily="18" charset="0"/>
                <a:cs typeface="Times New Roman" pitchFamily="18" charset="0"/>
              </a:rPr>
              <a:t>Xử</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lý</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ngoại</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lệ</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fontScale="92500" lnSpcReduction="20000"/>
          </a:bodyPr>
          <a:lstStyle/>
          <a:p>
            <a:pPr marL="0" indent="0">
              <a:buNone/>
            </a:pPr>
            <a:r>
              <a:rPr lang="vi-VN" b="1" dirty="0">
                <a:latin typeface="Times New Roman" pitchFamily="18" charset="0"/>
                <a:cs typeface="Times New Roman" pitchFamily="18" charset="0"/>
              </a:rPr>
              <a:t>""" Raising Exceptions, xét các ví dụ sau để xem về việc raise exception """</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raise KeyboardInterrupt</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raise MemoryError("This is an argument")</a:t>
            </a:r>
          </a:p>
          <a:p>
            <a:pPr marL="0" indent="0">
              <a:buNone/>
            </a:pPr>
            <a:endParaRPr lang="vi-VN" b="1" dirty="0">
              <a:latin typeface="Times New Roman" pitchFamily="18" charset="0"/>
              <a:cs typeface="Times New Roman" pitchFamily="18" charset="0"/>
            </a:endParaRPr>
          </a:p>
          <a:p>
            <a:pPr marL="0" indent="0">
              <a:buNone/>
            </a:pPr>
            <a:r>
              <a:rPr lang="vi-VN" b="1" dirty="0">
                <a:latin typeface="Times New Roman" pitchFamily="18" charset="0"/>
                <a:cs typeface="Times New Roman" pitchFamily="18" charset="0"/>
              </a:rPr>
              <a:t>try:</a:t>
            </a:r>
          </a:p>
          <a:p>
            <a:pPr marL="0" indent="0">
              <a:buNone/>
            </a:pPr>
            <a:r>
              <a:rPr lang="vi-VN" b="1" dirty="0">
                <a:latin typeface="Times New Roman" pitchFamily="18" charset="0"/>
                <a:cs typeface="Times New Roman" pitchFamily="18" charset="0"/>
              </a:rPr>
              <a:t>    a = int(input("Nhập một số nguyên dương: "))</a:t>
            </a:r>
          </a:p>
          <a:p>
            <a:pPr marL="0" indent="0">
              <a:buNone/>
            </a:pPr>
            <a:r>
              <a:rPr lang="vi-VN" b="1" dirty="0">
                <a:latin typeface="Times New Roman" pitchFamily="18" charset="0"/>
                <a:cs typeface="Times New Roman" pitchFamily="18" charset="0"/>
              </a:rPr>
              <a:t>    if a &lt;= 0:</a:t>
            </a:r>
          </a:p>
          <a:p>
            <a:pPr marL="0" indent="0">
              <a:buNone/>
            </a:pPr>
            <a:r>
              <a:rPr lang="vi-VN" b="1" dirty="0">
                <a:latin typeface="Times New Roman" pitchFamily="18" charset="0"/>
                <a:cs typeface="Times New Roman" pitchFamily="18" charset="0"/>
              </a:rPr>
              <a:t>        raise ValueError("Số vừa nhập không phải số nguyên dương!")</a:t>
            </a:r>
          </a:p>
          <a:p>
            <a:pPr marL="0" indent="0">
              <a:buNone/>
            </a:pPr>
            <a:r>
              <a:rPr lang="vi-VN" b="1" dirty="0">
                <a:latin typeface="Times New Roman" pitchFamily="18" charset="0"/>
                <a:cs typeface="Times New Roman" pitchFamily="18" charset="0"/>
              </a:rPr>
              <a:t>except ValueError as ve:</a:t>
            </a:r>
          </a:p>
          <a:p>
            <a:pPr marL="0" indent="0">
              <a:buNone/>
            </a:pPr>
            <a:r>
              <a:rPr lang="vi-VN" b="1" dirty="0">
                <a:latin typeface="Times New Roman" pitchFamily="18" charset="0"/>
                <a:cs typeface="Times New Roman" pitchFamily="18" charset="0"/>
              </a:rPr>
              <a:t>    print(ve)</a:t>
            </a:r>
            <a:endParaRPr lang="en-US" dirty="0" smtClean="0">
              <a:latin typeface="Times New Roman" pitchFamily="18" charset="0"/>
              <a:cs typeface="Times New Roman" pitchFamily="18" charset="0"/>
            </a:endParaRPr>
          </a:p>
          <a:p>
            <a:pPr marL="0" indent="0">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421165324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509954"/>
            <a:ext cx="10972800" cy="990600"/>
          </a:xfrm>
        </p:spPr>
        <p:txBody>
          <a:bodyPr>
            <a:noAutofit/>
          </a:bodyPr>
          <a:lstStyle/>
          <a:p>
            <a:r>
              <a:rPr lang="en-US" b="1" dirty="0" smtClean="0">
                <a:solidFill>
                  <a:srgbClr val="FF0000"/>
                </a:solidFill>
                <a:latin typeface="Times New Roman" pitchFamily="18" charset="0"/>
                <a:cs typeface="Times New Roman" pitchFamily="18" charset="0"/>
              </a:rPr>
              <a:t/>
            </a:r>
            <a:br>
              <a:rPr lang="en-US" b="1" dirty="0" smtClean="0">
                <a:solidFill>
                  <a:srgbClr val="FF0000"/>
                </a:solidFill>
                <a:latin typeface="Times New Roman" pitchFamily="18" charset="0"/>
                <a:cs typeface="Times New Roman" pitchFamily="18" charset="0"/>
              </a:rPr>
            </a:br>
            <a:r>
              <a:rPr lang="en-US" b="1" dirty="0" smtClean="0">
                <a:solidFill>
                  <a:srgbClr val="FF0000"/>
                </a:solidFill>
                <a:latin typeface="Times New Roman" pitchFamily="18" charset="0"/>
                <a:cs typeface="Times New Roman" pitchFamily="18" charset="0"/>
              </a:rPr>
              <a:t>1. </a:t>
            </a:r>
            <a:r>
              <a:rPr lang="en-US" b="1" dirty="0" err="1" smtClean="0">
                <a:solidFill>
                  <a:srgbClr val="FF0000"/>
                </a:solidFill>
                <a:latin typeface="Times New Roman" pitchFamily="18" charset="0"/>
                <a:cs typeface="Times New Roman" pitchFamily="18" charset="0"/>
              </a:rPr>
              <a:t>Xử</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lý</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ngoại</a:t>
            </a:r>
            <a:r>
              <a:rPr lang="en-US"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lệ</a:t>
            </a:r>
            <a:r>
              <a:rPr lang="vi-VN" b="1" dirty="0">
                <a:solidFill>
                  <a:srgbClr val="FF0000"/>
                </a:solidFill>
                <a:latin typeface="Times New Roman" pitchFamily="18" charset="0"/>
                <a:cs typeface="Times New Roman" pitchFamily="18" charset="0"/>
              </a:rPr>
              <a:t/>
            </a:r>
            <a:br>
              <a:rPr lang="vi-VN" b="1" dirty="0">
                <a:solidFill>
                  <a:srgbClr val="FF0000"/>
                </a:solidFill>
                <a:latin typeface="Times New Roman" pitchFamily="18" charset="0"/>
                <a:cs typeface="Times New Roman" pitchFamily="18" charset="0"/>
              </a:rPr>
            </a:b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79939" y="1447801"/>
            <a:ext cx="10972800" cy="4343400"/>
          </a:xfrm>
        </p:spPr>
        <p:txBody>
          <a:bodyPr>
            <a:normAutofit fontScale="92500" lnSpcReduction="20000"/>
          </a:bodyPr>
          <a:lstStyle/>
          <a:p>
            <a:pPr marL="0" indent="0">
              <a:buNone/>
            </a:pPr>
            <a:r>
              <a:rPr lang="vi-VN" b="1" dirty="0">
                <a:latin typeface="Times New Roman" pitchFamily="18" charset="0"/>
                <a:cs typeface="Times New Roman" pitchFamily="18" charset="0"/>
              </a:rPr>
              <a:t>""" Dùng câu lệnh: try-finally</a:t>
            </a:r>
          </a:p>
          <a:p>
            <a:pPr marL="0" indent="0">
              <a:buNone/>
            </a:pPr>
            <a:r>
              <a:rPr lang="vi-VN" b="1" dirty="0">
                <a:latin typeface="Times New Roman" pitchFamily="18" charset="0"/>
                <a:cs typeface="Times New Roman" pitchFamily="18" charset="0"/>
              </a:rPr>
              <a:t>    - Câu lệnh try đi kèm với câu lệnh finally thì các câu lệnh trong khối finally sẽ luôn được thực thi dù có chuyện gì đi nữa!</a:t>
            </a:r>
          </a:p>
          <a:p>
            <a:pPr marL="0" indent="0">
              <a:buNone/>
            </a:pPr>
            <a:r>
              <a:rPr lang="vi-VN" b="1" dirty="0">
                <a:latin typeface="Times New Roman" pitchFamily="18" charset="0"/>
                <a:cs typeface="Times New Roman" pitchFamily="18" charset="0"/>
              </a:rPr>
              <a:t>    - Các câu lệnh trong finally thường dùng để giải phóng tài nguyên cho phần đang chạy</a:t>
            </a:r>
          </a:p>
          <a:p>
            <a:pPr marL="0" indent="0">
              <a:buNone/>
            </a:pPr>
            <a:r>
              <a:rPr lang="vi-VN" b="1" dirty="0">
                <a:latin typeface="Times New Roman" pitchFamily="18" charset="0"/>
                <a:cs typeface="Times New Roman" pitchFamily="18" charset="0"/>
              </a:rPr>
              <a:t>"""</a:t>
            </a:r>
          </a:p>
          <a:p>
            <a:pPr marL="0" indent="0">
              <a:buNone/>
            </a:pPr>
            <a:r>
              <a:rPr lang="vi-VN" b="1" dirty="0">
                <a:latin typeface="Times New Roman" pitchFamily="18" charset="0"/>
                <a:cs typeface="Times New Roman" pitchFamily="18" charset="0"/>
              </a:rPr>
              <a:t># Nhớ lại về phần file đã có đoạn try-finally như sau:</a:t>
            </a:r>
          </a:p>
          <a:p>
            <a:pPr marL="0" indent="0">
              <a:buNone/>
            </a:pPr>
            <a:r>
              <a:rPr lang="vi-VN" b="1" dirty="0">
                <a:latin typeface="Times New Roman" pitchFamily="18" charset="0"/>
                <a:cs typeface="Times New Roman" pitchFamily="18" charset="0"/>
              </a:rPr>
              <a:t>try:</a:t>
            </a:r>
          </a:p>
          <a:p>
            <a:pPr marL="0" indent="0">
              <a:buNone/>
            </a:pPr>
            <a:r>
              <a:rPr lang="vi-VN" b="1" dirty="0">
                <a:latin typeface="Times New Roman" pitchFamily="18" charset="0"/>
                <a:cs typeface="Times New Roman" pitchFamily="18" charset="0"/>
              </a:rPr>
              <a:t>    f = open("test.txt", encoding='utf-8')</a:t>
            </a:r>
          </a:p>
          <a:p>
            <a:pPr marL="0" indent="0">
              <a:buNone/>
            </a:pPr>
            <a:r>
              <a:rPr lang="vi-VN" b="1" dirty="0">
                <a:latin typeface="Times New Roman" pitchFamily="18" charset="0"/>
                <a:cs typeface="Times New Roman" pitchFamily="18" charset="0"/>
              </a:rPr>
              <a:t>    # Làm gì đó với file trên nếu như mở thành công</a:t>
            </a:r>
          </a:p>
          <a:p>
            <a:pPr marL="0" indent="0">
              <a:buNone/>
            </a:pPr>
            <a:r>
              <a:rPr lang="vi-VN" b="1" dirty="0">
                <a:latin typeface="Times New Roman" pitchFamily="18" charset="0"/>
                <a:cs typeface="Times New Roman" pitchFamily="18" charset="0"/>
              </a:rPr>
              <a:t>finally:</a:t>
            </a:r>
          </a:p>
          <a:p>
            <a:pPr marL="0" indent="0">
              <a:buNone/>
            </a:pPr>
            <a:r>
              <a:rPr lang="vi-VN" b="1" dirty="0">
                <a:latin typeface="Times New Roman" pitchFamily="18" charset="0"/>
                <a:cs typeface="Times New Roman" pitchFamily="18" charset="0"/>
              </a:rPr>
              <a:t>    f.close()</a:t>
            </a:r>
          </a:p>
          <a:p>
            <a:pPr marL="0" indent="0">
              <a:buNone/>
            </a:pPr>
            <a:r>
              <a:rPr lang="vi-VN" b="1" dirty="0">
                <a:latin typeface="Times New Roman" pitchFamily="18" charset="0"/>
                <a:cs typeface="Times New Roman" pitchFamily="18" charset="0"/>
              </a:rPr>
              <a:t># Luôn đảm bảo tệp được đóng ngay cả khi có ngoại lệ xảy ra.</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19623701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smtClean="0">
                <a:solidFill>
                  <a:srgbClr val="FF0000"/>
                </a:solidFill>
                <a:latin typeface="Times New Roman" pitchFamily="18" charset="0"/>
                <a:cs typeface="Times New Roman" pitchFamily="18" charset="0"/>
              </a:rPr>
              <a:t/>
            </a:r>
            <a:br>
              <a:rPr lang="en-US" b="1" smtClean="0">
                <a:solidFill>
                  <a:srgbClr val="FF0000"/>
                </a:solidFill>
                <a:latin typeface="Times New Roman" pitchFamily="18" charset="0"/>
                <a:cs typeface="Times New Roman" pitchFamily="18" charset="0"/>
              </a:rPr>
            </a:br>
            <a:r>
              <a:rPr lang="en-US" b="1" smtClean="0">
                <a:solidFill>
                  <a:srgbClr val="FF0000"/>
                </a:solidFill>
                <a:latin typeface="Times New Roman" pitchFamily="18" charset="0"/>
                <a:cs typeface="Times New Roman" pitchFamily="18" charset="0"/>
              </a:rPr>
              <a:t>10. Practice</a:t>
            </a:r>
            <a:r>
              <a:rPr lang="en-US" b="1">
                <a:solidFill>
                  <a:srgbClr val="FF0000"/>
                </a:solidFill>
                <a:latin typeface="Times New Roman" pitchFamily="18" charset="0"/>
                <a:cs typeface="Times New Roman" pitchFamily="18" charset="0"/>
              </a:rPr>
              <a:t/>
            </a:r>
            <a:br>
              <a:rPr lang="en-US" b="1">
                <a:solidFill>
                  <a:srgbClr val="FF0000"/>
                </a:solidFill>
                <a:latin typeface="Times New Roman" pitchFamily="18" charset="0"/>
                <a:cs typeface="Times New Roman" pitchFamily="18" charset="0"/>
              </a:rPr>
            </a:b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400909"/>
            <a:ext cx="10972800" cy="4876800"/>
          </a:xfrm>
        </p:spPr>
        <p:txBody>
          <a:bodyPr>
            <a:noAutofit/>
          </a:bodyPr>
          <a:lstStyle/>
          <a:p>
            <a:pPr marL="0" indent="0">
              <a:buNone/>
            </a:pPr>
            <a:r>
              <a:rPr lang="en-US" sz="2000" b="1" dirty="0" err="1">
                <a:latin typeface="Times New Roman" pitchFamily="18" charset="0"/>
                <a:cs typeface="Times New Roman" pitchFamily="18" charset="0"/>
              </a:rPr>
              <a:t>Câu</a:t>
            </a:r>
            <a:r>
              <a:rPr lang="en-US" sz="2000" b="1" i="1" dirty="0">
                <a:latin typeface="Times New Roman" pitchFamily="18" charset="0"/>
                <a:cs typeface="Times New Roman" pitchFamily="18" charset="0"/>
              </a:rPr>
              <a:t> 17</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Viết</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chương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trình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tạo</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một</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tập</a:t>
            </a:r>
            <a:r>
              <a:rPr lang="en-US" sz="2000" i="1" dirty="0">
                <a:latin typeface="Times New Roman" pitchFamily="18" charset="0"/>
                <a:cs typeface="Times New Roman" pitchFamily="18" charset="0"/>
              </a:rPr>
              <a:t> tin </a:t>
            </a:r>
            <a:r>
              <a:rPr lang="en-US" sz="2000" i="1" dirty="0" err="1">
                <a:latin typeface="Times New Roman" pitchFamily="18" charset="0"/>
                <a:cs typeface="Times New Roman" pitchFamily="18" charset="0"/>
              </a:rPr>
              <a:t>văn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bản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với</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tên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và</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nội</a:t>
            </a:r>
            <a:r>
              <a:rPr lang="en-US" sz="2000" i="1" dirty="0">
                <a:latin typeface="Times New Roman" pitchFamily="18" charset="0"/>
                <a:cs typeface="Times New Roman" pitchFamily="18" charset="0"/>
              </a:rPr>
              <a:t> dung do </a:t>
            </a:r>
            <a:r>
              <a:rPr lang="en-US" sz="2000" i="1" dirty="0" err="1">
                <a:latin typeface="Times New Roman" pitchFamily="18" charset="0"/>
                <a:cs typeface="Times New Roman" pitchFamily="18" charset="0"/>
              </a:rPr>
              <a:t>người</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dùng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chỉ</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định</a:t>
            </a:r>
            <a:r>
              <a:rPr lang="en-US" sz="2000" i="1" dirty="0">
                <a:latin typeface="Times New Roman" pitchFamily="18" charset="0"/>
                <a:cs typeface="Times New Roman" pitchFamily="18" charset="0"/>
              </a:rPr>
              <a:t>.</a:t>
            </a:r>
            <a:endParaRPr lang="en-US" sz="2000" dirty="0">
              <a:latin typeface="Times New Roman" pitchFamily="18" charset="0"/>
              <a:cs typeface="Times New Roman" pitchFamily="18" charset="0"/>
            </a:endParaRPr>
          </a:p>
          <a:p>
            <a:pPr marL="0" indent="0">
              <a:buNone/>
            </a:pP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Ví</a:t>
            </a:r>
            <a:r>
              <a:rPr lang="en-US" sz="2000" dirty="0" smtClean="0">
                <a:latin typeface="Times New Roman" pitchFamily="18" charset="0"/>
                <a:cs typeface="Times New Roman" pitchFamily="18" charset="0"/>
              </a:rPr>
              <a:t> </a:t>
            </a:r>
            <a:r>
              <a:rPr lang="en-US" sz="2000" dirty="0" err="1">
                <a:latin typeface="Times New Roman" pitchFamily="18" charset="0"/>
                <a:cs typeface="Times New Roman" pitchFamily="18" charset="0"/>
              </a:rPr>
              <a:t>dụ</a:t>
            </a:r>
            <a:r>
              <a:rPr lang="en-US" sz="2000" dirty="0">
                <a:latin typeface="Times New Roman" pitchFamily="18" charset="0"/>
                <a:cs typeface="Times New Roman" pitchFamily="18" charset="0"/>
              </a:rPr>
              <a:t>: </a:t>
            </a:r>
            <a:r>
              <a:rPr lang="en-US" sz="2000" dirty="0" err="1" smtClean="0">
                <a:latin typeface="Times New Roman" pitchFamily="18" charset="0"/>
                <a:cs typeface="Times New Roman" pitchFamily="18" charset="0"/>
              </a:rPr>
              <a:t>Tên</a:t>
            </a:r>
            <a:r>
              <a:rPr lang="en-US" sz="2000" dirty="0" smtClean="0">
                <a:latin typeface="Times New Roman" pitchFamily="18" charset="0"/>
                <a:cs typeface="Times New Roman" pitchFamily="18" charset="0"/>
              </a:rPr>
              <a:t> </a:t>
            </a:r>
            <a:r>
              <a:rPr lang="en-US" sz="2000" dirty="0" err="1">
                <a:latin typeface="Times New Roman" pitchFamily="18" charset="0"/>
                <a:cs typeface="Times New Roman" pitchFamily="18" charset="0"/>
              </a:rPr>
              <a:t>tập</a:t>
            </a:r>
            <a:r>
              <a:rPr lang="en-US" sz="2000" dirty="0">
                <a:latin typeface="Times New Roman" pitchFamily="18" charset="0"/>
                <a:cs typeface="Times New Roman" pitchFamily="18" charset="0"/>
              </a:rPr>
              <a:t> tin: </a:t>
            </a:r>
            <a:r>
              <a:rPr lang="en-US" sz="2000" dirty="0" smtClean="0">
                <a:latin typeface="Times New Roman" pitchFamily="18" charset="0"/>
                <a:cs typeface="Times New Roman" pitchFamily="18" charset="0"/>
              </a:rPr>
              <a:t>abc.txt. </a:t>
            </a:r>
            <a:r>
              <a:rPr lang="en-US" sz="2000" dirty="0" err="1" smtClean="0">
                <a:latin typeface="Times New Roman" pitchFamily="18" charset="0"/>
                <a:cs typeface="Times New Roman" pitchFamily="18" charset="0"/>
              </a:rPr>
              <a:t>Nội</a:t>
            </a:r>
            <a:r>
              <a:rPr lang="en-US"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dung: “Hello World”</a:t>
            </a:r>
          </a:p>
          <a:p>
            <a:pPr marL="0" indent="0">
              <a:buNone/>
            </a:pPr>
            <a:r>
              <a:rPr lang="en-US" sz="2000" b="1" dirty="0" err="1">
                <a:latin typeface="Times New Roman" pitchFamily="18" charset="0"/>
                <a:cs typeface="Times New Roman" pitchFamily="18" charset="0"/>
              </a:rPr>
              <a:t>Câu</a:t>
            </a:r>
            <a:r>
              <a:rPr lang="en-US" sz="2000" b="1" i="1" dirty="0">
                <a:latin typeface="Times New Roman" pitchFamily="18" charset="0"/>
                <a:cs typeface="Times New Roman" pitchFamily="18" charset="0"/>
              </a:rPr>
              <a:t> 18</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Viết</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chương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trình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đọc</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nội</a:t>
            </a:r>
            <a:r>
              <a:rPr lang="en-US" sz="2000" i="1" dirty="0">
                <a:latin typeface="Times New Roman" pitchFamily="18" charset="0"/>
                <a:cs typeface="Times New Roman" pitchFamily="18" charset="0"/>
              </a:rPr>
              <a:t> dung </a:t>
            </a:r>
            <a:r>
              <a:rPr lang="en-US" sz="2000" i="1" dirty="0" err="1">
                <a:latin typeface="Times New Roman" pitchFamily="18" charset="0"/>
                <a:cs typeface="Times New Roman" pitchFamily="18" charset="0"/>
              </a:rPr>
              <a:t>của</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một</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tập</a:t>
            </a:r>
            <a:r>
              <a:rPr lang="en-US" sz="2000" i="1" dirty="0">
                <a:latin typeface="Times New Roman" pitchFamily="18" charset="0"/>
                <a:cs typeface="Times New Roman" pitchFamily="18" charset="0"/>
              </a:rPr>
              <a:t> tin </a:t>
            </a:r>
            <a:r>
              <a:rPr lang="en-US" sz="2000" i="1" dirty="0" err="1">
                <a:latin typeface="Times New Roman" pitchFamily="18" charset="0"/>
                <a:cs typeface="Times New Roman" pitchFamily="18" charset="0"/>
              </a:rPr>
              <a:t>văn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bản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cho</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trước</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Tên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tập</a:t>
            </a:r>
            <a:r>
              <a:rPr lang="en-US" sz="2000" i="1" dirty="0">
                <a:latin typeface="Times New Roman" pitchFamily="18" charset="0"/>
                <a:cs typeface="Times New Roman" pitchFamily="18" charset="0"/>
              </a:rPr>
              <a:t> tin do </a:t>
            </a:r>
            <a:r>
              <a:rPr lang="en-US" sz="2000" i="1" dirty="0" err="1">
                <a:latin typeface="Times New Roman" pitchFamily="18" charset="0"/>
                <a:cs typeface="Times New Roman" pitchFamily="18" charset="0"/>
              </a:rPr>
              <a:t>người</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dùng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chỉ</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định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Trong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tập</a:t>
            </a:r>
            <a:r>
              <a:rPr lang="en-US" sz="2000" i="1" dirty="0">
                <a:latin typeface="Times New Roman" pitchFamily="18" charset="0"/>
                <a:cs typeface="Times New Roman" pitchFamily="18" charset="0"/>
              </a:rPr>
              <a:t> tin có </a:t>
            </a:r>
            <a:r>
              <a:rPr lang="en-US" sz="2000" i="1" dirty="0" err="1">
                <a:latin typeface="Times New Roman" pitchFamily="18" charset="0"/>
                <a:cs typeface="Times New Roman" pitchFamily="18" charset="0"/>
              </a:rPr>
              <a:t>nhiều</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dòng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chữ</a:t>
            </a:r>
            <a:r>
              <a:rPr lang="en-US" sz="2000" i="1" dirty="0">
                <a:latin typeface="Times New Roman" pitchFamily="18" charset="0"/>
                <a:cs typeface="Times New Roman" pitchFamily="18" charset="0"/>
              </a:rPr>
              <a:t>.</a:t>
            </a:r>
            <a:endParaRPr lang="en-US" sz="2000" dirty="0">
              <a:latin typeface="Times New Roman" pitchFamily="18" charset="0"/>
              <a:cs typeface="Times New Roman" pitchFamily="18" charset="0"/>
            </a:endParaRPr>
          </a:p>
          <a:p>
            <a:pPr marL="0" indent="0">
              <a:buNone/>
            </a:pPr>
            <a:r>
              <a:rPr lang="en-US" sz="2000" dirty="0" err="1">
                <a:latin typeface="Times New Roman" pitchFamily="18" charset="0"/>
                <a:cs typeface="Times New Roman" pitchFamily="18" charset="0"/>
              </a:rPr>
              <a:t>Ví</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dụ</a:t>
            </a:r>
            <a:r>
              <a:rPr lang="en-US" sz="2000" dirty="0">
                <a:latin typeface="Times New Roman" pitchFamily="18" charset="0"/>
                <a:cs typeface="Times New Roman" pitchFamily="18" charset="0"/>
              </a:rPr>
              <a:t>: </a:t>
            </a:r>
            <a:r>
              <a:rPr lang="en-US" sz="2000" dirty="0" err="1" smtClean="0">
                <a:latin typeface="Times New Roman" pitchFamily="18" charset="0"/>
                <a:cs typeface="Times New Roman" pitchFamily="18" charset="0"/>
              </a:rPr>
              <a:t>Tên</a:t>
            </a:r>
            <a:r>
              <a:rPr lang="en-US" sz="2000" dirty="0" smtClean="0">
                <a:latin typeface="Times New Roman" pitchFamily="18" charset="0"/>
                <a:cs typeface="Times New Roman" pitchFamily="18" charset="0"/>
              </a:rPr>
              <a:t> </a:t>
            </a:r>
            <a:r>
              <a:rPr lang="en-US" sz="2000" dirty="0" err="1">
                <a:latin typeface="Times New Roman" pitchFamily="18" charset="0"/>
                <a:cs typeface="Times New Roman" pitchFamily="18" charset="0"/>
              </a:rPr>
              <a:t>tập</a:t>
            </a:r>
            <a:r>
              <a:rPr lang="en-US" sz="2000" dirty="0">
                <a:latin typeface="Times New Roman" pitchFamily="18" charset="0"/>
                <a:cs typeface="Times New Roman" pitchFamily="18" charset="0"/>
              </a:rPr>
              <a:t> tin: abc.txt </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Nội</a:t>
            </a:r>
            <a:r>
              <a:rPr lang="en-US"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dung: </a:t>
            </a:r>
          </a:p>
          <a:p>
            <a:pPr marL="0" indent="0">
              <a:buNone/>
            </a:pPr>
            <a:r>
              <a:rPr lang="en-US" sz="2000" dirty="0" smtClean="0">
                <a:latin typeface="Times New Roman" pitchFamily="18" charset="0"/>
                <a:cs typeface="Times New Roman" pitchFamily="18" charset="0"/>
              </a:rPr>
              <a:t>	Hello </a:t>
            </a:r>
            <a:r>
              <a:rPr lang="en-US" sz="2000" dirty="0">
                <a:latin typeface="Times New Roman" pitchFamily="18" charset="0"/>
                <a:cs typeface="Times New Roman" pitchFamily="18" charset="0"/>
              </a:rPr>
              <a:t>World </a:t>
            </a:r>
          </a:p>
          <a:p>
            <a:pPr marL="0" indent="0">
              <a:buNone/>
            </a:pPr>
            <a:r>
              <a:rPr lang="en-US" sz="2000" dirty="0" smtClean="0">
                <a:latin typeface="Times New Roman" pitchFamily="18" charset="0"/>
                <a:cs typeface="Times New Roman" pitchFamily="18" charset="0"/>
              </a:rPr>
              <a:t>	I </a:t>
            </a:r>
            <a:r>
              <a:rPr lang="en-US" sz="2000" dirty="0">
                <a:latin typeface="Times New Roman" pitchFamily="18" charset="0"/>
                <a:cs typeface="Times New Roman" pitchFamily="18" charset="0"/>
              </a:rPr>
              <a:t>Love You Very Much </a:t>
            </a:r>
          </a:p>
          <a:p>
            <a:pPr marL="0" indent="0">
              <a:buNone/>
            </a:pPr>
            <a:r>
              <a:rPr lang="en-US" sz="2000" b="1" dirty="0" err="1" smtClean="0">
                <a:latin typeface="Times New Roman" pitchFamily="18" charset="0"/>
                <a:cs typeface="Times New Roman" pitchFamily="18" charset="0"/>
              </a:rPr>
              <a:t>Câu</a:t>
            </a:r>
            <a:r>
              <a:rPr lang="en-US" sz="2000" b="1" i="1" dirty="0" smtClean="0">
                <a:latin typeface="Times New Roman" pitchFamily="18" charset="0"/>
                <a:cs typeface="Times New Roman" pitchFamily="18" charset="0"/>
              </a:rPr>
              <a:t> </a:t>
            </a:r>
            <a:r>
              <a:rPr lang="en-US" sz="2000" b="1" i="1" dirty="0">
                <a:latin typeface="Times New Roman" pitchFamily="18" charset="0"/>
                <a:cs typeface="Times New Roman" pitchFamily="18" charset="0"/>
              </a:rPr>
              <a:t>19</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Viết</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chương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trình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đọc</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một</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danh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sách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các</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số</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được</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ghi</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trong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một</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tập</a:t>
            </a:r>
            <a:r>
              <a:rPr lang="en-US" sz="2000" i="1" dirty="0">
                <a:latin typeface="Times New Roman" pitchFamily="18" charset="0"/>
                <a:cs typeface="Times New Roman" pitchFamily="18" charset="0"/>
              </a:rPr>
              <a:t> tin </a:t>
            </a:r>
            <a:r>
              <a:rPr lang="en-US" sz="2000" i="1" dirty="0" err="1">
                <a:latin typeface="Times New Roman" pitchFamily="18" charset="0"/>
                <a:cs typeface="Times New Roman" pitchFamily="18" charset="0"/>
              </a:rPr>
              <a:t>văn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bản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với</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mỗi</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số</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cách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nhau</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bằng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dấu</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khoảng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trắng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Hiển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thị</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danh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sách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ra</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màn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hình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và</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tính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tổng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các</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số</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đo</a:t>
            </a:r>
            <a:r>
              <a:rPr lang="en-US" sz="2000" i="1" dirty="0">
                <a:latin typeface="Times New Roman" pitchFamily="18" charset="0"/>
                <a:cs typeface="Times New Roman" pitchFamily="18" charset="0"/>
              </a:rPr>
              <a:t>́.</a:t>
            </a:r>
            <a:endParaRPr lang="en-US" sz="2000" dirty="0">
              <a:latin typeface="Times New Roman" pitchFamily="18" charset="0"/>
              <a:cs typeface="Times New Roman" pitchFamily="18" charset="0"/>
            </a:endParaRPr>
          </a:p>
          <a:p>
            <a:pPr marL="0" indent="0">
              <a:buNone/>
            </a:pPr>
            <a:r>
              <a:rPr lang="en-US" sz="2000" dirty="0" err="1">
                <a:latin typeface="Times New Roman" pitchFamily="18" charset="0"/>
                <a:cs typeface="Times New Roman" pitchFamily="18" charset="0"/>
              </a:rPr>
              <a:t>Ví</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dụ</a:t>
            </a:r>
            <a:r>
              <a:rPr lang="en-US" sz="2000" dirty="0">
                <a:latin typeface="Times New Roman" pitchFamily="18" charset="0"/>
                <a:cs typeface="Times New Roman" pitchFamily="18" charset="0"/>
              </a:rPr>
              <a:t>: </a:t>
            </a:r>
            <a:r>
              <a:rPr lang="en-US" sz="2000" dirty="0" err="1" smtClean="0">
                <a:latin typeface="Times New Roman" pitchFamily="18" charset="0"/>
                <a:cs typeface="Times New Roman" pitchFamily="18" charset="0"/>
              </a:rPr>
              <a:t>Tên</a:t>
            </a:r>
            <a:r>
              <a:rPr lang="en-US" sz="2000" dirty="0" smtClean="0">
                <a:latin typeface="Times New Roman" pitchFamily="18" charset="0"/>
                <a:cs typeface="Times New Roman" pitchFamily="18" charset="0"/>
              </a:rPr>
              <a:t> </a:t>
            </a:r>
            <a:r>
              <a:rPr lang="en-US" sz="2000" dirty="0" err="1">
                <a:latin typeface="Times New Roman" pitchFamily="18" charset="0"/>
                <a:cs typeface="Times New Roman" pitchFamily="18" charset="0"/>
              </a:rPr>
              <a:t>tập</a:t>
            </a:r>
            <a:r>
              <a:rPr lang="en-US" sz="2000" dirty="0">
                <a:latin typeface="Times New Roman" pitchFamily="18" charset="0"/>
                <a:cs typeface="Times New Roman" pitchFamily="18" charset="0"/>
              </a:rPr>
              <a:t> tin: abc.txt </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Nội</a:t>
            </a:r>
            <a:r>
              <a:rPr lang="en-US"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dung: 1 2 3 4 5.5 6.5 </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Tổng</a:t>
            </a:r>
            <a:r>
              <a:rPr lang="en-US"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là: 22</a:t>
            </a:r>
          </a:p>
          <a:p>
            <a:pPr marL="0" indent="0">
              <a:buNone/>
            </a:pPr>
            <a:r>
              <a:rPr lang="en-US" sz="2000" b="1" dirty="0" err="1">
                <a:latin typeface="Times New Roman" pitchFamily="18" charset="0"/>
                <a:cs typeface="Times New Roman" pitchFamily="18" charset="0"/>
              </a:rPr>
              <a:t>Câu</a:t>
            </a:r>
            <a:r>
              <a:rPr lang="en-US" sz="2000" b="1" i="1" dirty="0">
                <a:latin typeface="Times New Roman" pitchFamily="18" charset="0"/>
                <a:cs typeface="Times New Roman" pitchFamily="18" charset="0"/>
              </a:rPr>
              <a:t> 20</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Viết</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chương</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trình</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ghi</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thêm</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nội</a:t>
            </a:r>
            <a:r>
              <a:rPr lang="en-US" sz="2000" i="1" dirty="0">
                <a:latin typeface="Times New Roman" pitchFamily="18" charset="0"/>
                <a:cs typeface="Times New Roman" pitchFamily="18" charset="0"/>
              </a:rPr>
              <a:t> dung </a:t>
            </a:r>
            <a:r>
              <a:rPr lang="en-US" sz="2000" i="1" dirty="0" err="1">
                <a:latin typeface="Times New Roman" pitchFamily="18" charset="0"/>
                <a:cs typeface="Times New Roman" pitchFamily="18" charset="0"/>
              </a:rPr>
              <a:t>vào</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một</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tập</a:t>
            </a:r>
            <a:r>
              <a:rPr lang="en-US" sz="2000" i="1" dirty="0">
                <a:latin typeface="Times New Roman" pitchFamily="18" charset="0"/>
                <a:cs typeface="Times New Roman" pitchFamily="18" charset="0"/>
              </a:rPr>
              <a:t> tin </a:t>
            </a:r>
            <a:r>
              <a:rPr lang="en-US" sz="2000" i="1" dirty="0" err="1">
                <a:latin typeface="Times New Roman" pitchFamily="18" charset="0"/>
                <a:cs typeface="Times New Roman" pitchFamily="18" charset="0"/>
              </a:rPr>
              <a:t>văn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bản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đang</a:t>
            </a:r>
            <a:r>
              <a:rPr lang="en-US" sz="2000" i="1" dirty="0">
                <a:latin typeface="Times New Roman" pitchFamily="18" charset="0"/>
                <a:cs typeface="Times New Roman" pitchFamily="18" charset="0"/>
              </a:rPr>
              <a:t> có </a:t>
            </a:r>
            <a:r>
              <a:rPr lang="en-US" sz="2000" i="1" dirty="0" err="1">
                <a:latin typeface="Times New Roman" pitchFamily="18" charset="0"/>
                <a:cs typeface="Times New Roman" pitchFamily="18" charset="0"/>
              </a:rPr>
              <a:t>trên</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hệ</a:t>
            </a:r>
            <a:r>
              <a:rPr lang="en-US" sz="2000" i="1" dirty="0">
                <a:latin typeface="Times New Roman" pitchFamily="18" charset="0"/>
                <a:cs typeface="Times New Roman" pitchFamily="18" charset="0"/>
              </a:rPr>
              <a:t> </a:t>
            </a:r>
            <a:r>
              <a:rPr lang="en-US" sz="2000" i="1" dirty="0" err="1">
                <a:latin typeface="Times New Roman" pitchFamily="18" charset="0"/>
                <a:cs typeface="Times New Roman" pitchFamily="18" charset="0"/>
              </a:rPr>
              <a:t>thống</a:t>
            </a:r>
            <a:r>
              <a:rPr lang="en-US" sz="2000" i="1" dirty="0">
                <a:latin typeface="Times New Roman" pitchFamily="18" charset="0"/>
                <a:cs typeface="Times New Roman" pitchFamily="18" charset="0"/>
              </a:rPr>
              <a:t>.</a:t>
            </a:r>
            <a:endParaRPr lang="en-US" sz="2000" dirty="0">
              <a:latin typeface="Times New Roman" pitchFamily="18" charset="0"/>
              <a:cs typeface="Times New Roman" pitchFamily="18" charset="0"/>
            </a:endParaRPr>
          </a:p>
          <a:p>
            <a:pPr marL="0" indent="0">
              <a:buNone/>
            </a:pPr>
            <a:r>
              <a:rPr lang="en-US" sz="2000" dirty="0" err="1">
                <a:latin typeface="Times New Roman" pitchFamily="18" charset="0"/>
                <a:cs typeface="Times New Roman" pitchFamily="18" charset="0"/>
              </a:rPr>
              <a:t>Ví</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dụ</a:t>
            </a:r>
            <a:r>
              <a:rPr lang="en-US" sz="2000" dirty="0">
                <a:latin typeface="Times New Roman" pitchFamily="18" charset="0"/>
                <a:cs typeface="Times New Roman" pitchFamily="18" charset="0"/>
              </a:rPr>
              <a:t>: </a:t>
            </a:r>
            <a:r>
              <a:rPr lang="en-US" sz="2000" dirty="0" err="1" smtClean="0">
                <a:latin typeface="Times New Roman" pitchFamily="18" charset="0"/>
                <a:cs typeface="Times New Roman" pitchFamily="18" charset="0"/>
              </a:rPr>
              <a:t>Tên</a:t>
            </a:r>
            <a:r>
              <a:rPr lang="en-US" sz="2000" dirty="0" smtClean="0">
                <a:latin typeface="Times New Roman" pitchFamily="18" charset="0"/>
                <a:cs typeface="Times New Roman" pitchFamily="18" charset="0"/>
              </a:rPr>
              <a:t> </a:t>
            </a:r>
            <a:r>
              <a:rPr lang="en-US" sz="2000" dirty="0" err="1">
                <a:latin typeface="Times New Roman" pitchFamily="18" charset="0"/>
                <a:cs typeface="Times New Roman" pitchFamily="18" charset="0"/>
              </a:rPr>
              <a:t>tập</a:t>
            </a:r>
            <a:r>
              <a:rPr lang="en-US" sz="2000" dirty="0">
                <a:latin typeface="Times New Roman" pitchFamily="18" charset="0"/>
                <a:cs typeface="Times New Roman" pitchFamily="18" charset="0"/>
              </a:rPr>
              <a:t> tin: abc.txt </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Nội</a:t>
            </a:r>
            <a:r>
              <a:rPr lang="en-US"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dung </a:t>
            </a:r>
            <a:r>
              <a:rPr lang="en-US" sz="2000" dirty="0" err="1">
                <a:latin typeface="Times New Roman" pitchFamily="18" charset="0"/>
                <a:cs typeface="Times New Roman" pitchFamily="18" charset="0"/>
              </a:rPr>
              <a:t>đang</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có</a:t>
            </a:r>
            <a:r>
              <a:rPr lang="en-US" sz="2000" dirty="0">
                <a:latin typeface="Times New Roman" pitchFamily="18" charset="0"/>
                <a:cs typeface="Times New Roman" pitchFamily="18" charset="0"/>
              </a:rPr>
              <a:t>: “Hello” </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Nội</a:t>
            </a:r>
            <a:r>
              <a:rPr lang="en-US"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dung </a:t>
            </a:r>
            <a:r>
              <a:rPr lang="en-US" sz="2000" dirty="0" err="1">
                <a:latin typeface="Times New Roman" pitchFamily="18" charset="0"/>
                <a:cs typeface="Times New Roman" pitchFamily="18" charset="0"/>
              </a:rPr>
              <a:t>thêm</a:t>
            </a:r>
            <a:r>
              <a:rPr lang="en-US" sz="2000" dirty="0">
                <a:latin typeface="Times New Roman" pitchFamily="18" charset="0"/>
                <a:cs typeface="Times New Roman" pitchFamily="18" charset="0"/>
              </a:rPr>
              <a:t>: “my love”</a:t>
            </a:r>
          </a:p>
        </p:txBody>
      </p:sp>
    </p:spTree>
    <p:extLst>
      <p:ext uri="{BB962C8B-B14F-4D97-AF65-F5344CB8AC3E}">
        <p14:creationId xmlns:p14="http://schemas.microsoft.com/office/powerpoint/2010/main" val="61906698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mtClean="0">
                <a:latin typeface="Times New Roman" pitchFamily="18" charset="0"/>
                <a:cs typeface="Times New Roman" pitchFamily="18" charset="0"/>
              </a:rPr>
              <a:t/>
            </a:r>
            <a:br>
              <a:rPr lang="en-US" smtClean="0">
                <a:latin typeface="Times New Roman" pitchFamily="18" charset="0"/>
                <a:cs typeface="Times New Roman" pitchFamily="18" charset="0"/>
              </a:rPr>
            </a:br>
            <a:r>
              <a:rPr lang="en-US" sz="4400" b="1" smtClean="0">
                <a:solidFill>
                  <a:srgbClr val="FF0000"/>
                </a:solidFill>
                <a:latin typeface="Times New Roman" pitchFamily="18" charset="0"/>
                <a:cs typeface="Times New Roman" pitchFamily="18" charset="0"/>
              </a:rPr>
              <a:t>11. </a:t>
            </a:r>
            <a:r>
              <a:rPr lang="en-US" sz="4400" b="1">
                <a:solidFill>
                  <a:srgbClr val="FF0000"/>
                </a:solidFill>
                <a:latin typeface="Times New Roman" pitchFamily="18" charset="0"/>
                <a:cs typeface="Times New Roman" pitchFamily="18" charset="0"/>
              </a:rPr>
              <a:t>Lời kết.</a:t>
            </a:r>
            <a:r>
              <a:rPr lang="en-US">
                <a:latin typeface="Times New Roman" pitchFamily="18" charset="0"/>
                <a:cs typeface="Times New Roman" pitchFamily="18" charset="0"/>
              </a:rPr>
              <a:t/>
            </a:r>
            <a:br>
              <a:rPr lang="en-US">
                <a:latin typeface="Times New Roman" pitchFamily="18" charset="0"/>
                <a:cs typeface="Times New Roman" pitchFamily="18" charset="0"/>
              </a:rPr>
            </a:br>
            <a:endParaRPr lang="en-US">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fontAlgn="base">
              <a:lnSpc>
                <a:spcPct val="150000"/>
              </a:lnSpc>
              <a:buFont typeface="Wingdings" pitchFamily="2" charset="2"/>
              <a:buChar char="v"/>
            </a:pPr>
            <a:r>
              <a:rPr lang="en-US" smtClean="0">
                <a:latin typeface="Times New Roman" pitchFamily="18" charset="0"/>
                <a:cs typeface="Times New Roman" pitchFamily="18" charset="0"/>
              </a:rPr>
              <a:t> </a:t>
            </a:r>
            <a:r>
              <a:rPr lang="en-US">
                <a:latin typeface="Times New Roman" pitchFamily="18" charset="0"/>
                <a:cs typeface="Times New Roman" pitchFamily="18" charset="0"/>
              </a:rPr>
              <a:t>Đọc và ghi file là một trong những kỹ thuật vô cùng quan trọng và không thể thiếu trong phần mềm. </a:t>
            </a:r>
            <a:endParaRPr lang="en-US" smtClean="0">
              <a:latin typeface="Times New Roman" pitchFamily="18" charset="0"/>
              <a:cs typeface="Times New Roman" pitchFamily="18" charset="0"/>
            </a:endParaRPr>
          </a:p>
          <a:p>
            <a:pPr fontAlgn="base">
              <a:lnSpc>
                <a:spcPct val="150000"/>
              </a:lnSpc>
              <a:buFont typeface="Wingdings" pitchFamily="2" charset="2"/>
              <a:buChar char="v"/>
            </a:pPr>
            <a:r>
              <a:rPr lang="en-US">
                <a:latin typeface="Times New Roman" pitchFamily="18" charset="0"/>
                <a:cs typeface="Times New Roman" pitchFamily="18" charset="0"/>
              </a:rPr>
              <a:t> </a:t>
            </a:r>
            <a:r>
              <a:rPr lang="en-US" smtClean="0">
                <a:latin typeface="Times New Roman" pitchFamily="18" charset="0"/>
                <a:cs typeface="Times New Roman" pitchFamily="18" charset="0"/>
              </a:rPr>
              <a:t>Chúng ta không được bỏ qua</a:t>
            </a:r>
            <a:endParaRPr lang="en-US">
              <a:latin typeface="Times New Roman" pitchFamily="18" charset="0"/>
              <a:cs typeface="Times New Roman" pitchFamily="18" charset="0"/>
            </a:endParaRPr>
          </a:p>
        </p:txBody>
      </p:sp>
      <p:sp>
        <p:nvSpPr>
          <p:cNvPr id="4" name="Rectangle 3"/>
          <p:cNvSpPr/>
          <p:nvPr/>
        </p:nvSpPr>
        <p:spPr>
          <a:xfrm>
            <a:off x="583119" y="3342474"/>
            <a:ext cx="11025775" cy="923330"/>
          </a:xfrm>
          <a:prstGeom prst="rect">
            <a:avLst/>
          </a:prstGeom>
          <a:noFill/>
        </p:spPr>
        <p:txBody>
          <a:bodyPr wrap="none" lIns="91440" tIns="45720" rIns="91440" bIns="45720">
            <a:spAutoFit/>
          </a:bodyPr>
          <a:lstStyle/>
          <a:p>
            <a:pPr algn="ctr"/>
            <a:r>
              <a:rPr lang="en-US" sz="5400" b="1"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Cám ơn các bạn chú ý lắng nghe</a:t>
            </a:r>
            <a:endParaRPr lang="en-US" sz="5400" b="1" cap="none" spc="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ffectLst/>
            </a:endParaRPr>
          </a:p>
        </p:txBody>
      </p:sp>
    </p:spTree>
    <p:extLst>
      <p:ext uri="{BB962C8B-B14F-4D97-AF65-F5344CB8AC3E}">
        <p14:creationId xmlns:p14="http://schemas.microsoft.com/office/powerpoint/2010/main" val="20584540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b="1">
                <a:solidFill>
                  <a:srgbClr val="FF0000"/>
                </a:solidFill>
                <a:latin typeface="Times New Roman" pitchFamily="18" charset="0"/>
                <a:cs typeface="Times New Roman" pitchFamily="18" charset="0"/>
              </a:rPr>
              <a:t>2</a:t>
            </a:r>
            <a:r>
              <a:rPr lang="en-US" b="1" smtClean="0">
                <a:solidFill>
                  <a:srgbClr val="FF0000"/>
                </a:solidFill>
                <a:latin typeface="Times New Roman" pitchFamily="18" charset="0"/>
                <a:cs typeface="Times New Roman" pitchFamily="18" charset="0"/>
              </a:rPr>
              <a:t>. Khái niệm về file</a:t>
            </a:r>
            <a:endParaRPr lang="en-US" b="1">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600201"/>
            <a:ext cx="10503877" cy="4472353"/>
          </a:xfrm>
        </p:spPr>
        <p:txBody>
          <a:bodyPr>
            <a:normAutofit/>
          </a:bodyPr>
          <a:lstStyle/>
          <a:p>
            <a:pPr fontAlgn="base">
              <a:lnSpc>
                <a:spcPct val="150000"/>
              </a:lnSpc>
              <a:buFont typeface="Wingdings" pitchFamily="2" charset="2"/>
              <a:buChar char="v"/>
            </a:pP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File </a:t>
            </a:r>
            <a:r>
              <a:rPr lang="vi-VN" sz="2000" dirty="0">
                <a:latin typeface="Times New Roman" pitchFamily="18" charset="0"/>
                <a:cs typeface="Times New Roman" pitchFamily="18" charset="0"/>
              </a:rPr>
              <a:t>hay còn gọi là tệp, tập tin. </a:t>
            </a:r>
            <a:endParaRPr lang="en-US" sz="2000" dirty="0" smtClean="0">
              <a:latin typeface="Times New Roman" pitchFamily="18" charset="0"/>
              <a:cs typeface="Times New Roman" pitchFamily="18" charset="0"/>
            </a:endParaRPr>
          </a:p>
          <a:p>
            <a:pPr fontAlgn="base">
              <a:lnSpc>
                <a:spcPct val="150000"/>
              </a:lnSpc>
              <a:buFont typeface="Wingdings" pitchFamily="2" charset="2"/>
              <a:buChar char="v"/>
            </a:pPr>
            <a:r>
              <a:rPr lang="en-US" sz="2000" dirty="0">
                <a:latin typeface="Times New Roman" pitchFamily="18" charset="0"/>
                <a:cs typeface="Times New Roman" pitchFamily="18" charset="0"/>
              </a:rPr>
              <a:t> </a:t>
            </a:r>
            <a:r>
              <a:rPr lang="vi-VN" sz="2000" dirty="0" smtClean="0">
                <a:latin typeface="Times New Roman" pitchFamily="18" charset="0"/>
                <a:cs typeface="Times New Roman" pitchFamily="18" charset="0"/>
              </a:rPr>
              <a:t>File </a:t>
            </a:r>
            <a:r>
              <a:rPr lang="vi-VN" sz="2000" dirty="0">
                <a:latin typeface="Times New Roman" pitchFamily="18" charset="0"/>
                <a:cs typeface="Times New Roman" pitchFamily="18" charset="0"/>
              </a:rPr>
              <a:t>là tập hợp của các thông tin được đặt tên </a:t>
            </a:r>
            <a:r>
              <a:rPr lang="en-US" sz="2000" dirty="0" err="1" smtClean="0">
                <a:latin typeface="Times New Roman" pitchFamily="18" charset="0"/>
                <a:cs typeface="Times New Roman" pitchFamily="18" charset="0"/>
              </a:rPr>
              <a:t>và</a:t>
            </a: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được </a:t>
            </a:r>
            <a:r>
              <a:rPr lang="vi-VN" sz="2000" dirty="0">
                <a:latin typeface="Times New Roman" pitchFamily="18" charset="0"/>
                <a:cs typeface="Times New Roman" pitchFamily="18" charset="0"/>
              </a:rPr>
              <a:t>lưu trữ trên bộ nhớ máy tính như đĩa cứng, đĩa mềm, CD, DVD</a:t>
            </a:r>
            <a:r>
              <a:rPr lang="vi-VN" sz="2000" dirty="0" smtClean="0">
                <a:latin typeface="Times New Roman" pitchFamily="18" charset="0"/>
                <a:cs typeface="Times New Roman" pitchFamily="18" charset="0"/>
              </a:rPr>
              <a:t>,...</a:t>
            </a:r>
            <a:endParaRPr lang="en-US" sz="2000" dirty="0" smtClean="0">
              <a:latin typeface="Times New Roman" pitchFamily="18" charset="0"/>
              <a:cs typeface="Times New Roman" pitchFamily="18" charset="0"/>
            </a:endParaRPr>
          </a:p>
          <a:p>
            <a:pPr fontAlgn="base">
              <a:lnSpc>
                <a:spcPct val="150000"/>
              </a:lnSpc>
              <a:buFont typeface="Wingdings" pitchFamily="2" charset="2"/>
              <a:buChar char="v"/>
            </a:pP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Hiểu </a:t>
            </a:r>
            <a:r>
              <a:rPr lang="vi-VN" sz="2000" dirty="0">
                <a:latin typeface="Times New Roman" pitchFamily="18" charset="0"/>
                <a:cs typeface="Times New Roman" pitchFamily="18" charset="0"/>
              </a:rPr>
              <a:t>theo một cách khác thì File chính là một dãy bit có tên và được lưu trữ trên các thiết bị bộ nhớ của </a:t>
            </a:r>
            <a:r>
              <a:rPr lang="vi-VN" sz="2000" dirty="0" smtClean="0">
                <a:latin typeface="Times New Roman" pitchFamily="18" charset="0"/>
                <a:cs typeface="Times New Roman" pitchFamily="18" charset="0"/>
              </a:rPr>
              <a:t>máy </a:t>
            </a:r>
            <a:r>
              <a:rPr lang="vi-VN" sz="2000" dirty="0">
                <a:latin typeface="Times New Roman" pitchFamily="18" charset="0"/>
                <a:cs typeface="Times New Roman" pitchFamily="18" charset="0"/>
              </a:rPr>
              <a:t>tính</a:t>
            </a:r>
            <a:r>
              <a:rPr lang="vi-VN" sz="2000" dirty="0" smtClean="0">
                <a:latin typeface="Times New Roman" pitchFamily="18" charset="0"/>
                <a:cs typeface="Times New Roman" pitchFamily="18" charset="0"/>
              </a:rPr>
              <a:t>.</a:t>
            </a:r>
            <a:endParaRPr lang="en-US" sz="2000" dirty="0" smtClean="0">
              <a:latin typeface="Times New Roman" pitchFamily="18" charset="0"/>
              <a:cs typeface="Times New Roman" pitchFamily="18" charset="0"/>
            </a:endParaRPr>
          </a:p>
          <a:p>
            <a:pPr fontAlgn="base">
              <a:lnSpc>
                <a:spcPct val="150000"/>
              </a:lnSpc>
              <a:buFont typeface="Wingdings" pitchFamily="2" charset="2"/>
              <a:buChar char="v"/>
            </a:pP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Có </a:t>
            </a:r>
            <a:r>
              <a:rPr lang="vi-VN" sz="2000" dirty="0">
                <a:latin typeface="Times New Roman" pitchFamily="18" charset="0"/>
                <a:cs typeface="Times New Roman" pitchFamily="18" charset="0"/>
              </a:rPr>
              <a:t>2 loại file thông dụng là </a:t>
            </a:r>
            <a:r>
              <a:rPr lang="vi-VN" sz="2000" dirty="0">
                <a:solidFill>
                  <a:srgbClr val="FF0000"/>
                </a:solidFill>
                <a:latin typeface="Times New Roman" pitchFamily="18" charset="0"/>
                <a:cs typeface="Times New Roman" pitchFamily="18" charset="0"/>
              </a:rPr>
              <a:t>file văn bản </a:t>
            </a:r>
            <a:r>
              <a:rPr lang="vi-VN" sz="2000" dirty="0">
                <a:latin typeface="Times New Roman" pitchFamily="18" charset="0"/>
                <a:cs typeface="Times New Roman" pitchFamily="18" charset="0"/>
              </a:rPr>
              <a:t>(text file), </a:t>
            </a:r>
            <a:r>
              <a:rPr lang="vi-VN" sz="2000" dirty="0">
                <a:solidFill>
                  <a:srgbClr val="FF0000"/>
                </a:solidFill>
                <a:latin typeface="Times New Roman" pitchFamily="18" charset="0"/>
                <a:cs typeface="Times New Roman" pitchFamily="18" charset="0"/>
              </a:rPr>
              <a:t>file nhị phân </a:t>
            </a:r>
            <a:r>
              <a:rPr lang="vi-VN" sz="2000" dirty="0">
                <a:latin typeface="Times New Roman" pitchFamily="18" charset="0"/>
                <a:cs typeface="Times New Roman" pitchFamily="18" charset="0"/>
              </a:rPr>
              <a:t>(binary file</a:t>
            </a:r>
            <a:r>
              <a:rPr lang="vi-VN" sz="2000" dirty="0" smtClean="0">
                <a:latin typeface="Times New Roman" pitchFamily="18" charset="0"/>
                <a:cs typeface="Times New Roman" pitchFamily="18" charset="0"/>
              </a:rPr>
              <a:t>)</a:t>
            </a:r>
            <a:endParaRPr lang="en-US" sz="2000" dirty="0" smtClean="0">
              <a:latin typeface="Times New Roman" pitchFamily="18" charset="0"/>
              <a:cs typeface="Times New Roman" pitchFamily="18" charset="0"/>
            </a:endParaRPr>
          </a:p>
          <a:p>
            <a:pPr fontAlgn="base">
              <a:lnSpc>
                <a:spcPct val="150000"/>
              </a:lnSpc>
              <a:buFont typeface="Wingdings" pitchFamily="2" charset="2"/>
              <a:buChar char="v"/>
            </a:pP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Trong </a:t>
            </a:r>
            <a:r>
              <a:rPr lang="vi-VN" sz="2000" dirty="0">
                <a:latin typeface="Times New Roman" pitchFamily="18" charset="0"/>
                <a:cs typeface="Times New Roman" pitchFamily="18" charset="0"/>
              </a:rPr>
              <a:t>bài viết này đối tượng mà </a:t>
            </a:r>
            <a:r>
              <a:rPr lang="en-US" sz="2000" dirty="0" smtClean="0">
                <a:latin typeface="Times New Roman" pitchFamily="18" charset="0"/>
                <a:cs typeface="Times New Roman" pitchFamily="18" charset="0"/>
              </a:rPr>
              <a:t>ta</a:t>
            </a:r>
            <a:r>
              <a:rPr lang="vi-VN" sz="2000" dirty="0" smtClean="0">
                <a:latin typeface="Times New Roman" pitchFamily="18" charset="0"/>
                <a:cs typeface="Times New Roman" pitchFamily="18" charset="0"/>
              </a:rPr>
              <a:t> </a:t>
            </a:r>
            <a:r>
              <a:rPr lang="vi-VN" sz="2000" dirty="0">
                <a:latin typeface="Times New Roman" pitchFamily="18" charset="0"/>
                <a:cs typeface="Times New Roman" pitchFamily="18" charset="0"/>
              </a:rPr>
              <a:t>hướng đến chính là: File văn bản</a:t>
            </a:r>
            <a:r>
              <a:rPr lang="vi-VN" sz="2000" dirty="0" smtClean="0">
                <a:latin typeface="Times New Roman" pitchFamily="18" charset="0"/>
                <a:cs typeface="Times New Roman" pitchFamily="18" charset="0"/>
              </a:rPr>
              <a:t>.</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Ngoài</a:t>
            </a:r>
            <a:r>
              <a:rPr lang="en-US" sz="2000" dirty="0" smtClean="0">
                <a:latin typeface="Times New Roman" pitchFamily="18" charset="0"/>
                <a:cs typeface="Times New Roman" pitchFamily="18" charset="0"/>
              </a:rPr>
              <a:t> ta </a:t>
            </a:r>
            <a:r>
              <a:rPr lang="en-US" sz="2000" dirty="0" err="1" smtClean="0">
                <a:latin typeface="Times New Roman" pitchFamily="18" charset="0"/>
                <a:cs typeface="Times New Roman" pitchFamily="18" charset="0"/>
              </a:rPr>
              <a:t>còn</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mở</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rộng</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làm</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việc</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với</a:t>
            </a:r>
            <a:r>
              <a:rPr lang="en-US" sz="2000" dirty="0" smtClean="0">
                <a:latin typeface="Times New Roman" pitchFamily="18" charset="0"/>
                <a:cs typeface="Times New Roman" pitchFamily="18" charset="0"/>
              </a:rPr>
              <a:t> </a:t>
            </a:r>
            <a:r>
              <a:rPr lang="en-US" sz="2000" dirty="0" smtClean="0">
                <a:solidFill>
                  <a:srgbClr val="FF0000"/>
                </a:solidFill>
                <a:latin typeface="Times New Roman" pitchFamily="18" charset="0"/>
                <a:cs typeface="Times New Roman" pitchFamily="18" charset="0"/>
              </a:rPr>
              <a:t>file </a:t>
            </a:r>
            <a:r>
              <a:rPr lang="en-US" sz="2000" dirty="0" err="1" smtClean="0">
                <a:solidFill>
                  <a:srgbClr val="FF0000"/>
                </a:solidFill>
                <a:latin typeface="Times New Roman" pitchFamily="18" charset="0"/>
                <a:cs typeface="Times New Roman" pitchFamily="18" charset="0"/>
              </a:rPr>
              <a:t>dạng</a:t>
            </a:r>
            <a:r>
              <a:rPr lang="en-US" sz="2000" dirty="0" smtClean="0">
                <a:solidFill>
                  <a:srgbClr val="FF0000"/>
                </a:solidFill>
                <a:latin typeface="Times New Roman" pitchFamily="18" charset="0"/>
                <a:cs typeface="Times New Roman" pitchFamily="18" charset="0"/>
              </a:rPr>
              <a:t> </a:t>
            </a:r>
            <a:r>
              <a:rPr lang="en-US" sz="2000" dirty="0" err="1" smtClean="0">
                <a:solidFill>
                  <a:srgbClr val="FF0000"/>
                </a:solidFill>
                <a:latin typeface="Times New Roman" pitchFamily="18" charset="0"/>
                <a:cs typeface="Times New Roman" pitchFamily="18" charset="0"/>
              </a:rPr>
              <a:t>bảng</a:t>
            </a:r>
            <a:r>
              <a:rPr lang="en-US" sz="2000" dirty="0" smtClean="0">
                <a:solidFill>
                  <a:srgbClr val="FF0000"/>
                </a:solidFill>
                <a:latin typeface="Times New Roman" pitchFamily="18" charset="0"/>
                <a:cs typeface="Times New Roman" pitchFamily="18" charset="0"/>
              </a:rPr>
              <a:t> </a:t>
            </a:r>
            <a:r>
              <a:rPr lang="en-US" sz="2000" dirty="0" err="1" smtClean="0">
                <a:solidFill>
                  <a:srgbClr val="FF0000"/>
                </a:solidFill>
                <a:latin typeface="Times New Roman" pitchFamily="18" charset="0"/>
                <a:cs typeface="Times New Roman" pitchFamily="18" charset="0"/>
              </a:rPr>
              <a:t>tính</a:t>
            </a:r>
            <a:r>
              <a:rPr lang="en-US" sz="2000" dirty="0" smtClean="0">
                <a:solidFill>
                  <a:srgbClr val="FF0000"/>
                </a:solidFill>
                <a:latin typeface="Times New Roman" pitchFamily="18" charset="0"/>
                <a:cs typeface="Times New Roman" pitchFamily="18" charset="0"/>
              </a:rPr>
              <a:t> </a:t>
            </a:r>
            <a:r>
              <a:rPr lang="en-US" sz="2000" dirty="0" smtClean="0">
                <a:latin typeface="Times New Roman" pitchFamily="18" charset="0"/>
                <a:cs typeface="Times New Roman" pitchFamily="18" charset="0"/>
              </a:rPr>
              <a:t>(Excel)</a:t>
            </a:r>
          </a:p>
        </p:txBody>
      </p:sp>
    </p:spTree>
    <p:extLst>
      <p:ext uri="{BB962C8B-B14F-4D97-AF65-F5344CB8AC3E}">
        <p14:creationId xmlns:p14="http://schemas.microsoft.com/office/powerpoint/2010/main" val="16591722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046" y="568569"/>
            <a:ext cx="10972800" cy="943709"/>
          </a:xfrm>
        </p:spPr>
        <p:txBody>
          <a:bodyPr>
            <a:normAutofit fontScale="90000"/>
          </a:bodyPr>
          <a:lstStyle/>
          <a:p>
            <a:r>
              <a:rPr lang="en-US" sz="4400" b="1" dirty="0" smtClean="0">
                <a:solidFill>
                  <a:srgbClr val="FF0000"/>
                </a:solidFill>
                <a:latin typeface="Times New Roman" pitchFamily="18" charset="0"/>
                <a:cs typeface="Times New Roman" pitchFamily="18" charset="0"/>
              </a:rPr>
              <a:t/>
            </a:r>
            <a:br>
              <a:rPr lang="en-US" sz="4400" b="1" dirty="0" smtClean="0">
                <a:solidFill>
                  <a:srgbClr val="FF0000"/>
                </a:solidFill>
                <a:latin typeface="Times New Roman" pitchFamily="18" charset="0"/>
                <a:cs typeface="Times New Roman" pitchFamily="18" charset="0"/>
              </a:rPr>
            </a:br>
            <a:r>
              <a:rPr lang="en-US" sz="4400" b="1" dirty="0" smtClean="0">
                <a:solidFill>
                  <a:srgbClr val="FF0000"/>
                </a:solidFill>
                <a:latin typeface="Times New Roman" pitchFamily="18" charset="0"/>
                <a:cs typeface="Times New Roman" pitchFamily="18" charset="0"/>
              </a:rPr>
              <a:t/>
            </a:r>
            <a:br>
              <a:rPr lang="en-US" sz="4400" b="1" dirty="0" smtClean="0">
                <a:solidFill>
                  <a:srgbClr val="FF0000"/>
                </a:solidFill>
                <a:latin typeface="Times New Roman" pitchFamily="18" charset="0"/>
                <a:cs typeface="Times New Roman" pitchFamily="18" charset="0"/>
              </a:rPr>
            </a:br>
            <a:r>
              <a:rPr lang="en-US" sz="4400" b="1" dirty="0">
                <a:solidFill>
                  <a:srgbClr val="FF0000"/>
                </a:solidFill>
                <a:latin typeface="Times New Roman" pitchFamily="18" charset="0"/>
                <a:cs typeface="Times New Roman" pitchFamily="18" charset="0"/>
              </a:rPr>
              <a:t/>
            </a:r>
            <a:br>
              <a:rPr lang="en-US" sz="4400" b="1" dirty="0">
                <a:solidFill>
                  <a:srgbClr val="FF0000"/>
                </a:solidFill>
                <a:latin typeface="Times New Roman" pitchFamily="18" charset="0"/>
                <a:cs typeface="Times New Roman" pitchFamily="18" charset="0"/>
              </a:rPr>
            </a:br>
            <a:r>
              <a:rPr lang="en-US" sz="4400" b="1" dirty="0" smtClean="0">
                <a:solidFill>
                  <a:srgbClr val="FF0000"/>
                </a:solidFill>
                <a:latin typeface="Times New Roman" pitchFamily="18" charset="0"/>
                <a:cs typeface="Times New Roman" pitchFamily="18" charset="0"/>
              </a:rPr>
              <a:t>3. </a:t>
            </a:r>
            <a:r>
              <a:rPr lang="en-US" sz="4400" b="1" dirty="0" err="1" smtClean="0">
                <a:solidFill>
                  <a:srgbClr val="FF0000"/>
                </a:solidFill>
                <a:latin typeface="Times New Roman" pitchFamily="18" charset="0"/>
                <a:cs typeface="Times New Roman" pitchFamily="18" charset="0"/>
              </a:rPr>
              <a:t>Mở</a:t>
            </a:r>
            <a:r>
              <a:rPr lang="en-US" sz="4400" b="1" dirty="0" smtClean="0">
                <a:solidFill>
                  <a:srgbClr val="FF0000"/>
                </a:solidFill>
                <a:latin typeface="Times New Roman" pitchFamily="18" charset="0"/>
                <a:cs typeface="Times New Roman" pitchFamily="18" charset="0"/>
              </a:rPr>
              <a:t> file</a:t>
            </a:r>
            <a:r>
              <a:rPr lang="en-US" dirty="0"/>
              <a:t/>
            </a:r>
            <a:br>
              <a:rPr lang="en-US" dirty="0"/>
            </a:br>
            <a:r>
              <a:rPr lang="en-US" sz="4400" b="1" dirty="0" smtClean="0">
                <a:solidFill>
                  <a:srgbClr val="FF0000"/>
                </a:solidFill>
                <a:latin typeface="Times New Roman" pitchFamily="18" charset="0"/>
                <a:cs typeface="Times New Roman" pitchFamily="18" charset="0"/>
              </a:rPr>
              <a:t>.</a:t>
            </a:r>
            <a:r>
              <a:rPr lang="en-US" dirty="0"/>
              <a:t/>
            </a:r>
            <a:br>
              <a:rPr lang="en-US" dirty="0"/>
            </a:br>
            <a:r>
              <a:rPr lang="en-US" sz="4400" b="1" dirty="0" smtClean="0">
                <a:solidFill>
                  <a:srgbClr val="FF0000"/>
                </a:solidFill>
                <a:latin typeface="Times New Roman" pitchFamily="18" charset="0"/>
                <a:cs typeface="Times New Roman" pitchFamily="18" charset="0"/>
              </a:rPr>
              <a:t>.</a:t>
            </a:r>
            <a:r>
              <a:rPr lang="en-US" dirty="0">
                <a:latin typeface="Times New Roman" pitchFamily="18" charset="0"/>
                <a:cs typeface="Times New Roman" pitchFamily="18" charset="0"/>
              </a:rPr>
              <a:t/>
            </a:r>
            <a:br>
              <a:rPr lang="en-US" dirty="0">
                <a:latin typeface="Times New Roman" pitchFamily="18" charset="0"/>
                <a:cs typeface="Times New Roman" pitchFamily="18" charset="0"/>
              </a:rPr>
            </a:b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a:xfrm>
            <a:off x="621324" y="1652955"/>
            <a:ext cx="10972800" cy="4794737"/>
          </a:xfrm>
        </p:spPr>
        <p:txBody>
          <a:bodyPr>
            <a:noAutofit/>
          </a:bodyPr>
          <a:lstStyle/>
          <a:p>
            <a:pPr>
              <a:lnSpc>
                <a:spcPct val="150000"/>
              </a:lnSpc>
              <a:buFont typeface="Wingdings" pitchFamily="2" charset="2"/>
              <a:buChar char="v"/>
            </a:pP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Để </a:t>
            </a:r>
            <a:r>
              <a:rPr lang="vi-VN" sz="2000" dirty="0">
                <a:latin typeface="Times New Roman" pitchFamily="18" charset="0"/>
                <a:cs typeface="Times New Roman" pitchFamily="18" charset="0"/>
              </a:rPr>
              <a:t>có thể đọc và ghi một file thì mở file là công việc đầu tiên. Python cho phép chúng ta thực hiện </a:t>
            </a:r>
            <a:r>
              <a:rPr lang="vi-VN" sz="2000" dirty="0" smtClean="0">
                <a:latin typeface="Times New Roman" pitchFamily="18" charset="0"/>
                <a:cs typeface="Times New Roman" pitchFamily="18" charset="0"/>
              </a:rPr>
              <a:t>điều</a:t>
            </a: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đó </a:t>
            </a:r>
            <a:r>
              <a:rPr lang="vi-VN" sz="2000" dirty="0">
                <a:latin typeface="Times New Roman" pitchFamily="18" charset="0"/>
                <a:cs typeface="Times New Roman" pitchFamily="18" charset="0"/>
              </a:rPr>
              <a:t>với hàm </a:t>
            </a:r>
            <a:r>
              <a:rPr lang="vi-VN" sz="2000" dirty="0" smtClean="0">
                <a:solidFill>
                  <a:srgbClr val="FF0000"/>
                </a:solidFill>
                <a:latin typeface="Times New Roman" pitchFamily="18" charset="0"/>
                <a:cs typeface="Times New Roman" pitchFamily="18" charset="0"/>
              </a:rPr>
              <a:t>open</a:t>
            </a:r>
            <a:endParaRPr lang="en-US" sz="2000" dirty="0" smtClean="0">
              <a:solidFill>
                <a:srgbClr val="FF0000"/>
              </a:solidFill>
              <a:latin typeface="Times New Roman" pitchFamily="18" charset="0"/>
              <a:cs typeface="Times New Roman" pitchFamily="18" charset="0"/>
            </a:endParaRPr>
          </a:p>
          <a:p>
            <a:pPr>
              <a:lnSpc>
                <a:spcPct val="150000"/>
              </a:lnSpc>
              <a:buFont typeface="Wingdings" pitchFamily="2" charset="2"/>
              <a:buChar char="v"/>
            </a:pP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Cú</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pháp</a:t>
            </a:r>
            <a:r>
              <a:rPr lang="en-US" sz="2000" dirty="0" smtClean="0">
                <a:latin typeface="Times New Roman" pitchFamily="18" charset="0"/>
                <a:cs typeface="Times New Roman" pitchFamily="18" charset="0"/>
              </a:rPr>
              <a:t>:        </a:t>
            </a:r>
            <a:r>
              <a:rPr lang="en-US" sz="2000" b="1" dirty="0" smtClean="0">
                <a:latin typeface="Times New Roman" pitchFamily="18" charset="0"/>
                <a:cs typeface="Times New Roman" pitchFamily="18" charset="0"/>
              </a:rPr>
              <a:t>open(</a:t>
            </a:r>
            <a:r>
              <a:rPr lang="en-US" sz="2000" b="1" dirty="0" err="1" smtClean="0">
                <a:latin typeface="Times New Roman" pitchFamily="18" charset="0"/>
                <a:cs typeface="Times New Roman" pitchFamily="18" charset="0"/>
              </a:rPr>
              <a:t>fileName</a:t>
            </a:r>
            <a:r>
              <a:rPr lang="en-US" sz="2000" b="1" dirty="0">
                <a:latin typeface="Times New Roman" pitchFamily="18" charset="0"/>
                <a:cs typeface="Times New Roman" pitchFamily="18" charset="0"/>
              </a:rPr>
              <a:t>, mode</a:t>
            </a:r>
            <a:r>
              <a:rPr lang="en-US" sz="2000" b="1" dirty="0" smtClean="0">
                <a:latin typeface="Times New Roman" pitchFamily="18" charset="0"/>
                <a:cs typeface="Times New Roman" pitchFamily="18" charset="0"/>
              </a:rPr>
              <a:t>)</a:t>
            </a:r>
          </a:p>
          <a:p>
            <a:pPr>
              <a:lnSpc>
                <a:spcPct val="150000"/>
              </a:lnSpc>
              <a:buFont typeface="Wingdings" pitchFamily="2" charset="2"/>
              <a:buChar char="v"/>
            </a:pPr>
            <a:r>
              <a:rPr lang="en-US" sz="2000" dirty="0" smtClean="0">
                <a:latin typeface="Times New Roman" pitchFamily="18" charset="0"/>
                <a:cs typeface="Times New Roman" pitchFamily="18" charset="0"/>
              </a:rPr>
              <a:t> </a:t>
            </a:r>
            <a:r>
              <a:rPr lang="vi-VN" sz="2000" dirty="0" smtClean="0">
                <a:latin typeface="Times New Roman" pitchFamily="18" charset="0"/>
                <a:cs typeface="Times New Roman" pitchFamily="18" charset="0"/>
              </a:rPr>
              <a:t>Trong đó</a:t>
            </a:r>
            <a:r>
              <a:rPr lang="en-US" sz="2000" dirty="0" smtClean="0">
                <a:latin typeface="Times New Roman" pitchFamily="18" charset="0"/>
                <a:cs typeface="Times New Roman" pitchFamily="18" charset="0"/>
              </a:rPr>
              <a:t>:</a:t>
            </a:r>
          </a:p>
          <a:p>
            <a:pPr marL="0" indent="0">
              <a:buNone/>
            </a:pPr>
            <a:r>
              <a:rPr lang="en-US" sz="2000" dirty="0" smtClean="0">
                <a:latin typeface="Times New Roman" pitchFamily="18" charset="0"/>
                <a:cs typeface="Times New Roman" pitchFamily="18" charset="0"/>
              </a:rPr>
              <a:t>	</a:t>
            </a:r>
            <a:r>
              <a:rPr lang="vi-VN" sz="2000" b="1" dirty="0" smtClean="0">
                <a:latin typeface="Times New Roman" pitchFamily="18" charset="0"/>
                <a:cs typeface="Times New Roman" pitchFamily="18" charset="0"/>
              </a:rPr>
              <a:t>fileName</a:t>
            </a:r>
            <a:r>
              <a:rPr lang="en-US" sz="2000" dirty="0" smtClean="0">
                <a:latin typeface="Times New Roman" pitchFamily="18" charset="0"/>
                <a:cs typeface="Times New Roman" pitchFamily="18" charset="0"/>
              </a:rPr>
              <a:t>:</a:t>
            </a:r>
            <a:r>
              <a:rPr lang="vi-VN" sz="2000" dirty="0">
                <a:latin typeface="Times New Roman" pitchFamily="18" charset="0"/>
                <a:cs typeface="Times New Roman" pitchFamily="18" charset="0"/>
              </a:rPr>
              <a:t> là tên của tập tin cần mở.</a:t>
            </a:r>
          </a:p>
          <a:p>
            <a:pPr marL="0" indent="0">
              <a:buNone/>
            </a:pPr>
            <a:r>
              <a:rPr lang="en-US" sz="2000" dirty="0" smtClean="0">
                <a:latin typeface="Times New Roman" pitchFamily="18" charset="0"/>
                <a:cs typeface="Times New Roman" pitchFamily="18" charset="0"/>
              </a:rPr>
              <a:t>	</a:t>
            </a:r>
            <a:r>
              <a:rPr lang="vi-VN" sz="2000" b="1" dirty="0" smtClean="0">
                <a:latin typeface="Times New Roman" pitchFamily="18" charset="0"/>
                <a:cs typeface="Times New Roman" pitchFamily="18" charset="0"/>
              </a:rPr>
              <a:t>mode</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được</a:t>
            </a:r>
            <a:r>
              <a:rPr lang="vi-VN" sz="2000" dirty="0">
                <a:latin typeface="Times New Roman" pitchFamily="18" charset="0"/>
                <a:cs typeface="Times New Roman" pitchFamily="18" charset="0"/>
              </a:rPr>
              <a:t> quy định </a:t>
            </a:r>
            <a:r>
              <a:rPr lang="en-US" sz="2000" dirty="0" err="1" smtClean="0">
                <a:latin typeface="Times New Roman" pitchFamily="18" charset="0"/>
                <a:cs typeface="Times New Roman" pitchFamily="18" charset="0"/>
              </a:rPr>
              <a:t>bảng</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bên</a:t>
            </a:r>
            <a:r>
              <a:rPr lang="en-US" sz="2000" dirty="0" smtClean="0">
                <a:latin typeface="Times New Roman" pitchFamily="18" charset="0"/>
                <a:cs typeface="Times New Roman" pitchFamily="18" charset="0"/>
              </a:rPr>
              <a:t> </a:t>
            </a:r>
            <a:r>
              <a:rPr lang="en-US" sz="2000" dirty="0" err="1" smtClean="0">
                <a:latin typeface="Times New Roman" pitchFamily="18" charset="0"/>
                <a:cs typeface="Times New Roman" pitchFamily="18" charset="0"/>
              </a:rPr>
              <a:t>dưới</a:t>
            </a:r>
            <a:endParaRPr lang="vi-VN" sz="2000" dirty="0">
              <a:latin typeface="Times New Roman" pitchFamily="18" charset="0"/>
              <a:cs typeface="Times New Roman" pitchFamily="18" charset="0"/>
            </a:endParaRPr>
          </a:p>
          <a:p>
            <a:pPr marL="0" indent="0">
              <a:lnSpc>
                <a:spcPct val="150000"/>
              </a:lnSpc>
              <a:buNone/>
            </a:pPr>
            <a:endParaRPr lang="en-US" sz="2000" dirty="0" smtClean="0">
              <a:solidFill>
                <a:srgbClr val="FF0000"/>
              </a:solidFill>
              <a:latin typeface="Times New Roman" pitchFamily="18" charset="0"/>
              <a:cs typeface="Times New Roman" pitchFamily="18" charset="0"/>
            </a:endParaRPr>
          </a:p>
          <a:p>
            <a:pPr marL="0" indent="0">
              <a:lnSpc>
                <a:spcPct val="150000"/>
              </a:lnSpc>
              <a:buNone/>
            </a:pPr>
            <a:endParaRPr lang="en-US" sz="2000" dirty="0">
              <a:solidFill>
                <a:srgbClr val="FF0000"/>
              </a:solidFill>
              <a:latin typeface="Times New Roman" pitchFamily="18" charset="0"/>
              <a:cs typeface="Times New Roman" pitchFamily="18" charset="0"/>
            </a:endParaRPr>
          </a:p>
          <a:p>
            <a:r>
              <a:rPr lang="vi-VN" sz="2000" dirty="0"/>
              <a:t>f1 = open('file_test_open.txt')  # Mở </a:t>
            </a:r>
            <a:r>
              <a:rPr lang="vi-VN" sz="2000" dirty="0" smtClean="0"/>
              <a:t>file ngay trong thư mục hiện tại chứa file chương </a:t>
            </a:r>
            <a:r>
              <a:rPr lang="vi-VN" sz="2000" dirty="0"/>
              <a:t>trình</a:t>
            </a:r>
          </a:p>
          <a:p>
            <a:r>
              <a:rPr lang="vi-VN" sz="2000" dirty="0"/>
              <a:t>f2 = open('/home/hoanpp/Desktop/ds_file')  # Mở file với </a:t>
            </a:r>
            <a:r>
              <a:rPr lang="vi-VN" sz="2000" dirty="0" smtClean="0"/>
              <a:t>đường </a:t>
            </a:r>
            <a:r>
              <a:rPr lang="vi-VN" sz="2000" dirty="0"/>
              <a:t>dẫn đầy đủ của file</a:t>
            </a:r>
            <a:endParaRPr lang="en-US" sz="2000" dirty="0"/>
          </a:p>
          <a:p>
            <a:pPr marL="0" indent="0">
              <a:lnSpc>
                <a:spcPct val="150000"/>
              </a:lnSpc>
              <a:buNone/>
            </a:pPr>
            <a:endParaRPr lang="en-US" sz="2000" dirty="0" smtClean="0">
              <a:solidFill>
                <a:srgbClr val="FF0000"/>
              </a:solidFill>
              <a:latin typeface="Times New Roman" pitchFamily="18" charset="0"/>
              <a:cs typeface="Times New Roman" pitchFamily="18" charset="0"/>
            </a:endParaRPr>
          </a:p>
        </p:txBody>
      </p:sp>
      <p:sp>
        <p:nvSpPr>
          <p:cNvPr id="4" name="Rectangle 3"/>
          <p:cNvSpPr/>
          <p:nvPr/>
        </p:nvSpPr>
        <p:spPr>
          <a:xfrm>
            <a:off x="917954" y="4794739"/>
            <a:ext cx="877163" cy="369332"/>
          </a:xfrm>
          <a:prstGeom prst="rect">
            <a:avLst/>
          </a:prstGeom>
        </p:spPr>
        <p:txBody>
          <a:bodyPr wrap="none">
            <a:spAutoFit/>
          </a:bodyPr>
          <a:lstStyle/>
          <a:p>
            <a:r>
              <a:rPr lang="en-US" b="1" dirty="0" err="1"/>
              <a:t>Ví</a:t>
            </a:r>
            <a:r>
              <a:rPr lang="en-US" b="1" dirty="0"/>
              <a:t> </a:t>
            </a:r>
            <a:r>
              <a:rPr lang="en-US" b="1" dirty="0" err="1" smtClean="0"/>
              <a:t>dụ</a:t>
            </a:r>
            <a:r>
              <a:rPr lang="en-US" dirty="0" smtClean="0"/>
              <a:t> :</a:t>
            </a:r>
            <a:endParaRPr lang="en-US" dirty="0"/>
          </a:p>
        </p:txBody>
      </p:sp>
      <p:sp>
        <p:nvSpPr>
          <p:cNvPr id="5" name="Rectangle 4"/>
          <p:cNvSpPr/>
          <p:nvPr/>
        </p:nvSpPr>
        <p:spPr>
          <a:xfrm>
            <a:off x="1769469" y="4818186"/>
            <a:ext cx="2864887" cy="369332"/>
          </a:xfrm>
          <a:prstGeom prst="rect">
            <a:avLst/>
          </a:prstGeom>
        </p:spPr>
        <p:txBody>
          <a:bodyPr wrap="none">
            <a:spAutoFit/>
          </a:bodyPr>
          <a:lstStyle/>
          <a:p>
            <a:r>
              <a:rPr lang="en-US" dirty="0"/>
              <a:t>f = </a:t>
            </a:r>
            <a:r>
              <a:rPr lang="en-US" dirty="0">
                <a:solidFill>
                  <a:srgbClr val="FF0000"/>
                </a:solidFill>
              </a:rPr>
              <a:t>open</a:t>
            </a:r>
            <a:r>
              <a:rPr lang="en-US" dirty="0"/>
              <a:t>('demo_file.txt', 'r')</a:t>
            </a:r>
          </a:p>
        </p:txBody>
      </p:sp>
    </p:spTree>
    <p:extLst>
      <p:ext uri="{BB962C8B-B14F-4D97-AF65-F5344CB8AC3E}">
        <p14:creationId xmlns:p14="http://schemas.microsoft.com/office/powerpoint/2010/main" val="30280910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046" y="568570"/>
            <a:ext cx="10972800" cy="709246"/>
          </a:xfrm>
        </p:spPr>
        <p:txBody>
          <a:bodyPr>
            <a:normAutofit fontScale="90000"/>
          </a:bodyPr>
          <a:lstStyle/>
          <a:p>
            <a:r>
              <a:rPr lang="en-US" sz="4400" b="1" smtClean="0">
                <a:solidFill>
                  <a:srgbClr val="FF0000"/>
                </a:solidFill>
                <a:latin typeface="Times New Roman" pitchFamily="18" charset="0"/>
                <a:cs typeface="Times New Roman" pitchFamily="18" charset="0"/>
              </a:rPr>
              <a:t/>
            </a:r>
            <a:br>
              <a:rPr lang="en-US" sz="4400" b="1" smtClean="0">
                <a:solidFill>
                  <a:srgbClr val="FF0000"/>
                </a:solidFill>
                <a:latin typeface="Times New Roman" pitchFamily="18" charset="0"/>
                <a:cs typeface="Times New Roman" pitchFamily="18" charset="0"/>
              </a:rPr>
            </a:br>
            <a:r>
              <a:rPr lang="en-US" sz="4400" b="1" smtClean="0">
                <a:solidFill>
                  <a:srgbClr val="FF0000"/>
                </a:solidFill>
                <a:latin typeface="Times New Roman" pitchFamily="18" charset="0"/>
                <a:cs typeface="Times New Roman" pitchFamily="18" charset="0"/>
              </a:rPr>
              <a:t/>
            </a:r>
            <a:br>
              <a:rPr lang="en-US" sz="4400" b="1" smtClean="0">
                <a:solidFill>
                  <a:srgbClr val="FF0000"/>
                </a:solidFill>
                <a:latin typeface="Times New Roman" pitchFamily="18" charset="0"/>
                <a:cs typeface="Times New Roman" pitchFamily="18" charset="0"/>
              </a:rPr>
            </a:br>
            <a:r>
              <a:rPr lang="en-US" sz="4400" b="1" smtClean="0">
                <a:solidFill>
                  <a:srgbClr val="FF0000"/>
                </a:solidFill>
                <a:latin typeface="Times New Roman" pitchFamily="18" charset="0"/>
                <a:cs typeface="Times New Roman" pitchFamily="18" charset="0"/>
              </a:rPr>
              <a:t>3. Mở file</a:t>
            </a:r>
            <a:r>
              <a:rPr lang="en-US" smtClean="0"/>
              <a:t/>
            </a:r>
            <a:br>
              <a:rPr lang="en-US" smtClean="0"/>
            </a:br>
            <a:r>
              <a:rPr lang="en-US" smtClean="0">
                <a:latin typeface="Times New Roman" pitchFamily="18" charset="0"/>
                <a:cs typeface="Times New Roman" pitchFamily="18" charset="0"/>
              </a:rPr>
              <a:t/>
            </a:r>
            <a:br>
              <a:rPr lang="en-US" smtClean="0">
                <a:latin typeface="Times New Roman" pitchFamily="18" charset="0"/>
                <a:cs typeface="Times New Roman" pitchFamily="18" charset="0"/>
              </a:rPr>
            </a:br>
            <a:endParaRPr lang="en-US">
              <a:latin typeface="Times New Roman" pitchFamily="18" charset="0"/>
              <a:cs typeface="Times New Roman"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507489275"/>
              </p:ext>
            </p:extLst>
          </p:nvPr>
        </p:nvGraphicFramePr>
        <p:xfrm>
          <a:off x="1301263" y="1441938"/>
          <a:ext cx="9437076" cy="4149968"/>
        </p:xfrm>
        <a:graphic>
          <a:graphicData uri="http://schemas.openxmlformats.org/drawingml/2006/table">
            <a:tbl>
              <a:tblPr/>
              <a:tblGrid>
                <a:gridCol w="1676399">
                  <a:extLst>
                    <a:ext uri="{9D8B030D-6E8A-4147-A177-3AD203B41FA5}">
                      <a16:colId xmlns:a16="http://schemas.microsoft.com/office/drawing/2014/main" val="20000"/>
                    </a:ext>
                  </a:extLst>
                </a:gridCol>
                <a:gridCol w="7760677">
                  <a:extLst>
                    <a:ext uri="{9D8B030D-6E8A-4147-A177-3AD203B41FA5}">
                      <a16:colId xmlns:a16="http://schemas.microsoft.com/office/drawing/2014/main" val="20001"/>
                    </a:ext>
                  </a:extLst>
                </a:gridCol>
              </a:tblGrid>
              <a:tr h="355448">
                <a:tc>
                  <a:txBody>
                    <a:bodyPr/>
                    <a:lstStyle/>
                    <a:p>
                      <a:pPr algn="ctr"/>
                      <a:r>
                        <a:rPr lang="en-US" b="1">
                          <a:effectLst/>
                        </a:rPr>
                        <a:t>Mode </a:t>
                      </a:r>
                      <a:endParaRPr lang="en-US">
                        <a:effectLst/>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a:r>
                        <a:rPr lang="en-US" b="1">
                          <a:effectLst/>
                        </a:rPr>
                        <a:t>Mô tả</a:t>
                      </a:r>
                      <a:endParaRPr lang="en-US">
                        <a:effectLst/>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355448">
                <a:tc>
                  <a:txBody>
                    <a:bodyPr/>
                    <a:lstStyle/>
                    <a:p>
                      <a:pPr algn="ctr"/>
                      <a:r>
                        <a:rPr lang="en-US">
                          <a:effectLst/>
                        </a:rPr>
                        <a:t>r</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vi-VN">
                          <a:effectLst/>
                        </a:rPr>
                        <a:t>Mở file chỉ để đọc.</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55448">
                <a:tc>
                  <a:txBody>
                    <a:bodyPr/>
                    <a:lstStyle/>
                    <a:p>
                      <a:pPr algn="ctr"/>
                      <a:r>
                        <a:rPr lang="en-US">
                          <a:effectLst/>
                        </a:rPr>
                        <a:t>r+</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vi-VN">
                          <a:effectLst/>
                        </a:rPr>
                        <a:t>Mở file để đọc và ghi.</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687814">
                <a:tc>
                  <a:txBody>
                    <a:bodyPr/>
                    <a:lstStyle/>
                    <a:p>
                      <a:pPr algn="ctr"/>
                      <a:r>
                        <a:rPr lang="en-US" dirty="0">
                          <a:effectLst/>
                        </a:rPr>
                        <a:t>w</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vi-VN">
                          <a:effectLst/>
                        </a:rPr>
                        <a:t>Tạo một file mới để ghi, nếu file đã tồn tại thì sẽ bị ghi mới.</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687814">
                <a:tc>
                  <a:txBody>
                    <a:bodyPr/>
                    <a:lstStyle/>
                    <a:p>
                      <a:pPr algn="ctr"/>
                      <a:r>
                        <a:rPr lang="en-US">
                          <a:effectLst/>
                        </a:rPr>
                        <a:t>w+</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vi-VN" dirty="0">
                          <a:effectLst/>
                        </a:rPr>
                        <a:t>Tạo một file mới để đọc và ghi, nếu file tồn tại thì sẽ bị ghi mới.</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687814">
                <a:tc>
                  <a:txBody>
                    <a:bodyPr/>
                    <a:lstStyle/>
                    <a:p>
                      <a:pPr algn="ctr"/>
                      <a:r>
                        <a:rPr lang="en-US" dirty="0">
                          <a:effectLst/>
                        </a:rPr>
                        <a:t>a</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vi-VN">
                          <a:effectLst/>
                        </a:rPr>
                        <a:t>Mở file để ghi thêm vào cuối file, nếu không tìm thấy file sẽ tạo mới một file để ghi mới.</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1020182">
                <a:tc>
                  <a:txBody>
                    <a:bodyPr/>
                    <a:lstStyle/>
                    <a:p>
                      <a:pPr algn="ctr"/>
                      <a:r>
                        <a:rPr lang="en-US">
                          <a:effectLst/>
                        </a:rPr>
                        <a:t>a+</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vi-VN" dirty="0">
                          <a:effectLst/>
                        </a:rPr>
                        <a:t>Mở file để đọc và ghi thêm vào cuối file, nếu không tìm thấy file sẽ tạo mới một file để đọc và </a:t>
                      </a:r>
                      <a:r>
                        <a:rPr lang="vi-VN" dirty="0" smtClean="0">
                          <a:effectLst/>
                        </a:rPr>
                        <a:t>ghi</a:t>
                      </a:r>
                      <a:r>
                        <a:rPr lang="en-US" dirty="0" smtClean="0">
                          <a:effectLst/>
                        </a:rPr>
                        <a:t> </a:t>
                      </a:r>
                      <a:r>
                        <a:rPr lang="en-US" dirty="0" err="1" smtClean="0">
                          <a:effectLst/>
                        </a:rPr>
                        <a:t>mới</a:t>
                      </a:r>
                      <a:endParaRPr lang="vi-VN" dirty="0">
                        <a:effectLst/>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2673170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323" y="1377461"/>
            <a:ext cx="10972800" cy="4530970"/>
          </a:xfrm>
        </p:spPr>
        <p:txBody>
          <a:bodyPr>
            <a:noAutofit/>
          </a:bodyPr>
          <a:lstStyle/>
          <a:p>
            <a:pPr>
              <a:lnSpc>
                <a:spcPct val="150000"/>
              </a:lnSpc>
              <a:buFont typeface="Wingdings" pitchFamily="2" charset="2"/>
              <a:buChar char="v"/>
            </a:pPr>
            <a:r>
              <a:rPr lang="en-US" sz="2000" dirty="0">
                <a:latin typeface="Times New Roman" pitchFamily="18" charset="0"/>
                <a:cs typeface="Times New Roman" pitchFamily="18" charset="0"/>
              </a:rPr>
              <a:t>f3 = open('file_test_open.txt')  # &lt;=&gt;  open('file_test_open.txt', 'r') </a:t>
            </a:r>
            <a:r>
              <a:rPr lang="en-US" sz="2000" dirty="0" err="1">
                <a:latin typeface="Times New Roman" pitchFamily="18" charset="0"/>
                <a:cs typeface="Times New Roman" pitchFamily="18" charset="0"/>
              </a:rPr>
              <a:t>hoặc</a:t>
            </a:r>
            <a:r>
              <a:rPr lang="en-US" sz="2000" dirty="0">
                <a:latin typeface="Times New Roman" pitchFamily="18" charset="0"/>
                <a:cs typeface="Times New Roman" pitchFamily="18" charset="0"/>
              </a:rPr>
              <a:t> open('file_test_open.txt', '</a:t>
            </a:r>
            <a:r>
              <a:rPr lang="en-US" sz="2000" dirty="0" err="1">
                <a:latin typeface="Times New Roman" pitchFamily="18" charset="0"/>
                <a:cs typeface="Times New Roman" pitchFamily="18" charset="0"/>
              </a:rPr>
              <a:t>rt</a:t>
            </a:r>
            <a:r>
              <a:rPr lang="en-US" sz="2000" dirty="0">
                <a:latin typeface="Times New Roman" pitchFamily="18" charset="0"/>
                <a:cs typeface="Times New Roman" pitchFamily="18" charset="0"/>
              </a:rPr>
              <a:t>')</a:t>
            </a:r>
          </a:p>
          <a:p>
            <a:pPr>
              <a:lnSpc>
                <a:spcPct val="150000"/>
              </a:lnSpc>
              <a:buFont typeface="Wingdings" pitchFamily="2" charset="2"/>
              <a:buChar char="v"/>
            </a:pPr>
            <a:r>
              <a:rPr lang="en-US" sz="2000" dirty="0">
                <a:latin typeface="Times New Roman" pitchFamily="18" charset="0"/>
                <a:cs typeface="Times New Roman" pitchFamily="18" charset="0"/>
              </a:rPr>
              <a:t>f4 = open('file_test_open.txt', 'w')  # </a:t>
            </a:r>
            <a:r>
              <a:rPr lang="en-US" sz="2000" dirty="0" err="1">
                <a:latin typeface="Times New Roman" pitchFamily="18" charset="0"/>
                <a:cs typeface="Times New Roman" pitchFamily="18" charset="0"/>
              </a:rPr>
              <a:t>Ghi</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với</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dạng</a:t>
            </a:r>
            <a:r>
              <a:rPr lang="en-US" sz="2000" dirty="0">
                <a:latin typeface="Times New Roman" pitchFamily="18" charset="0"/>
                <a:cs typeface="Times New Roman" pitchFamily="18" charset="0"/>
              </a:rPr>
              <a:t> text</a:t>
            </a:r>
          </a:p>
          <a:p>
            <a:pPr>
              <a:lnSpc>
                <a:spcPct val="150000"/>
              </a:lnSpc>
              <a:buFont typeface="Wingdings" pitchFamily="2" charset="2"/>
              <a:buChar char="v"/>
            </a:pPr>
            <a:r>
              <a:rPr lang="en-US" sz="2000" dirty="0">
                <a:latin typeface="Times New Roman" pitchFamily="18" charset="0"/>
                <a:cs typeface="Times New Roman" pitchFamily="18" charset="0"/>
              </a:rPr>
              <a:t>f5 = open('file_test_open.txt', '</a:t>
            </a:r>
            <a:r>
              <a:rPr lang="en-US" sz="2000" dirty="0" err="1">
                <a:latin typeface="Times New Roman" pitchFamily="18" charset="0"/>
                <a:cs typeface="Times New Roman" pitchFamily="18" charset="0"/>
              </a:rPr>
              <a:t>r+b</a:t>
            </a:r>
            <a:r>
              <a:rPr lang="en-US" sz="2000" dirty="0">
                <a:latin typeface="Times New Roman" pitchFamily="18" charset="0"/>
                <a:cs typeface="Times New Roman" pitchFamily="18" charset="0"/>
              </a:rPr>
              <a:t>')  # </a:t>
            </a:r>
            <a:r>
              <a:rPr lang="en-US" sz="2000" dirty="0" err="1">
                <a:latin typeface="Times New Roman" pitchFamily="18" charset="0"/>
                <a:cs typeface="Times New Roman" pitchFamily="18" charset="0"/>
              </a:rPr>
              <a:t>Đọc</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và</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ghi</a:t>
            </a:r>
            <a:r>
              <a:rPr lang="en-US" sz="2000" dirty="0">
                <a:latin typeface="Times New Roman" pitchFamily="18" charset="0"/>
                <a:cs typeface="Times New Roman" pitchFamily="18" charset="0"/>
              </a:rPr>
              <a:t> ở </a:t>
            </a:r>
            <a:r>
              <a:rPr lang="en-US" sz="2000" dirty="0" err="1">
                <a:latin typeface="Times New Roman" pitchFamily="18" charset="0"/>
                <a:cs typeface="Times New Roman" pitchFamily="18" charset="0"/>
              </a:rPr>
              <a:t>dạng</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nhị</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phân</a:t>
            </a:r>
            <a:endParaRPr lang="en-US" sz="2000" dirty="0">
              <a:latin typeface="Times New Roman" pitchFamily="18" charset="0"/>
              <a:cs typeface="Times New Roman" pitchFamily="18" charset="0"/>
            </a:endParaRPr>
          </a:p>
        </p:txBody>
      </p:sp>
      <p:sp>
        <p:nvSpPr>
          <p:cNvPr id="6"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smtClean="0">
                <a:solidFill>
                  <a:srgbClr val="FF0000"/>
                </a:solidFill>
                <a:latin typeface="Times New Roman" pitchFamily="18" charset="0"/>
                <a:cs typeface="Times New Roman" pitchFamily="18" charset="0"/>
              </a:rPr>
              <a:t>4.</a:t>
            </a:r>
            <a:r>
              <a:rPr lang="vi-VN" b="1" smtClean="0">
                <a:solidFill>
                  <a:srgbClr val="FF0000"/>
                </a:solidFill>
                <a:latin typeface="Times New Roman" pitchFamily="18" charset="0"/>
                <a:cs typeface="Times New Roman" pitchFamily="18" charset="0"/>
              </a:rPr>
              <a:t> </a:t>
            </a:r>
            <a:r>
              <a:rPr lang="en-US" b="1" smtClean="0">
                <a:solidFill>
                  <a:srgbClr val="FF0000"/>
                </a:solidFill>
                <a:latin typeface="Times New Roman" pitchFamily="18" charset="0"/>
                <a:cs typeface="Times New Roman" pitchFamily="18" charset="0"/>
              </a:rPr>
              <a:t>Đọc file</a:t>
            </a:r>
            <a:endParaRPr lang="en-US" b="1">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642563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323" y="1377461"/>
            <a:ext cx="10972800" cy="4530970"/>
          </a:xfrm>
        </p:spPr>
        <p:txBody>
          <a:bodyPr>
            <a:noAutofit/>
          </a:bodyPr>
          <a:lstStyle/>
          <a:p>
            <a:pPr>
              <a:lnSpc>
                <a:spcPct val="150000"/>
              </a:lnSpc>
              <a:buFont typeface="Wingdings" pitchFamily="2" charset="2"/>
              <a:buChar char="v"/>
            </a:pPr>
            <a:r>
              <a:rPr lang="vi-VN" sz="2000" dirty="0">
                <a:latin typeface="Times New Roman" pitchFamily="18" charset="0"/>
                <a:cs typeface="Times New Roman" pitchFamily="18" charset="0"/>
              </a:rPr>
              <a:t>""" Chú ý, không giống như nhiều ngôn ngữ khác,</a:t>
            </a:r>
          </a:p>
          <a:p>
            <a:pPr>
              <a:lnSpc>
                <a:spcPct val="150000"/>
              </a:lnSpc>
              <a:buFont typeface="Wingdings" pitchFamily="2" charset="2"/>
              <a:buChar char="v"/>
            </a:pPr>
            <a:r>
              <a:rPr lang="vi-VN" sz="2000" dirty="0">
                <a:latin typeface="Times New Roman" pitchFamily="18" charset="0"/>
                <a:cs typeface="Times New Roman" pitchFamily="18" charset="0"/>
              </a:rPr>
              <a:t>    ký tự trong file ví dụ như a ko phải là 97 nếu như ko chỉ định sử dụng mã ASCII.</a:t>
            </a:r>
          </a:p>
          <a:p>
            <a:pPr>
              <a:lnSpc>
                <a:spcPct val="150000"/>
              </a:lnSpc>
              <a:buFont typeface="Wingdings" pitchFamily="2" charset="2"/>
              <a:buChar char="v"/>
            </a:pPr>
            <a:r>
              <a:rPr lang="vi-VN" sz="2000" dirty="0">
                <a:latin typeface="Times New Roman" pitchFamily="18" charset="0"/>
                <a:cs typeface="Times New Roman" pitchFamily="18" charset="0"/>
              </a:rPr>
              <a:t>    Hơn nữa, mỗi hệ điều hành lại chọn 1 kiểu mã hóa khác nhau, Win dùng cp1252, Linux thì dùng utf-8.</a:t>
            </a:r>
          </a:p>
          <a:p>
            <a:pPr>
              <a:lnSpc>
                <a:spcPct val="150000"/>
              </a:lnSpc>
              <a:buFont typeface="Wingdings" pitchFamily="2" charset="2"/>
              <a:buChar char="v"/>
            </a:pPr>
            <a:r>
              <a:rPr lang="vi-VN" sz="2000" dirty="0">
                <a:latin typeface="Times New Roman" pitchFamily="18" charset="0"/>
                <a:cs typeface="Times New Roman" pitchFamily="18" charset="0"/>
              </a:rPr>
              <a:t>    =&gt; Ko nên dùng mã hóa mặc định, vì trên mỗi hệ điều hành nó sẽ hoạt động khác nhau.</a:t>
            </a:r>
          </a:p>
          <a:p>
            <a:pPr>
              <a:lnSpc>
                <a:spcPct val="150000"/>
              </a:lnSpc>
              <a:buFont typeface="Wingdings" pitchFamily="2" charset="2"/>
              <a:buChar char="v"/>
            </a:pPr>
            <a:r>
              <a:rPr lang="vi-VN" sz="2000" dirty="0">
                <a:latin typeface="Times New Roman" pitchFamily="18" charset="0"/>
                <a:cs typeface="Times New Roman" pitchFamily="18" charset="0"/>
              </a:rPr>
              <a:t>    =&gt; Khi làm việc với file văn bản thì chúng ta nên chỉ rõ lại mã hóa sẽ dùng</a:t>
            </a:r>
          </a:p>
          <a:p>
            <a:pPr>
              <a:lnSpc>
                <a:spcPct val="150000"/>
              </a:lnSpc>
              <a:buFont typeface="Wingdings" pitchFamily="2" charset="2"/>
              <a:buChar char="v"/>
            </a:pPr>
            <a:r>
              <a:rPr lang="vi-VN" sz="2000" dirty="0" smtClean="0">
                <a:latin typeface="Times New Roman" pitchFamily="18" charset="0"/>
                <a:cs typeface="Times New Roman" pitchFamily="18" charset="0"/>
              </a:rPr>
              <a:t>""“</a:t>
            </a:r>
            <a:endParaRPr lang="en-US" sz="2000" dirty="0" smtClean="0">
              <a:latin typeface="Times New Roman" pitchFamily="18" charset="0"/>
              <a:cs typeface="Times New Roman" pitchFamily="18" charset="0"/>
            </a:endParaRPr>
          </a:p>
          <a:p>
            <a:pPr>
              <a:lnSpc>
                <a:spcPct val="150000"/>
              </a:lnSpc>
              <a:buFont typeface="Wingdings" pitchFamily="2" charset="2"/>
              <a:buChar char="v"/>
            </a:pPr>
            <a:r>
              <a:rPr lang="en-US" sz="2000" dirty="0">
                <a:latin typeface="Times New Roman" pitchFamily="18" charset="0"/>
                <a:cs typeface="Times New Roman" pitchFamily="18" charset="0"/>
              </a:rPr>
              <a:t>f6 = open('file_test_open.txt', mode='r', encoding='utf-8')</a:t>
            </a:r>
          </a:p>
        </p:txBody>
      </p:sp>
      <p:sp>
        <p:nvSpPr>
          <p:cNvPr id="6"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dirty="0" smtClean="0">
                <a:solidFill>
                  <a:srgbClr val="FF0000"/>
                </a:solidFill>
                <a:latin typeface="Times New Roman" pitchFamily="18" charset="0"/>
                <a:cs typeface="Times New Roman" pitchFamily="18" charset="0"/>
              </a:rPr>
              <a:t>4.</a:t>
            </a:r>
            <a:r>
              <a:rPr lang="vi-VN" b="1" dirty="0" smtClean="0">
                <a:solidFill>
                  <a:srgbClr val="FF0000"/>
                </a:solidFill>
                <a:latin typeface="Times New Roman" pitchFamily="18" charset="0"/>
                <a:cs typeface="Times New Roman" pitchFamily="18" charset="0"/>
              </a:rPr>
              <a:t> </a:t>
            </a:r>
            <a:r>
              <a:rPr lang="en-US" b="1" dirty="0" err="1" smtClean="0">
                <a:solidFill>
                  <a:srgbClr val="FF0000"/>
                </a:solidFill>
                <a:latin typeface="Times New Roman" pitchFamily="18" charset="0"/>
                <a:cs typeface="Times New Roman" pitchFamily="18" charset="0"/>
              </a:rPr>
              <a:t>Đọc</a:t>
            </a:r>
            <a:r>
              <a:rPr lang="en-US" b="1" dirty="0" smtClean="0">
                <a:solidFill>
                  <a:srgbClr val="FF0000"/>
                </a:solidFill>
                <a:latin typeface="Times New Roman" pitchFamily="18" charset="0"/>
                <a:cs typeface="Times New Roman" pitchFamily="18" charset="0"/>
              </a:rPr>
              <a:t> file</a:t>
            </a:r>
            <a:endParaRPr lang="en-US"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155821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323" y="1377461"/>
            <a:ext cx="10972800" cy="4530970"/>
          </a:xfrm>
        </p:spPr>
        <p:txBody>
          <a:bodyPr>
            <a:noAutofit/>
          </a:bodyPr>
          <a:lstStyle/>
          <a:p>
            <a:pPr>
              <a:lnSpc>
                <a:spcPct val="150000"/>
              </a:lnSpc>
              <a:buFont typeface="Wingdings" pitchFamily="2" charset="2"/>
              <a:buChar char="v"/>
            </a:pPr>
            <a:r>
              <a:rPr lang="en-US" sz="2000" smtClean="0">
                <a:latin typeface="Times New Roman" pitchFamily="18" charset="0"/>
                <a:cs typeface="Times New Roman" pitchFamily="18" charset="0"/>
              </a:rPr>
              <a:t> </a:t>
            </a:r>
            <a:r>
              <a:rPr lang="vi-VN" sz="2000" smtClean="0">
                <a:latin typeface="Times New Roman" pitchFamily="18" charset="0"/>
                <a:cs typeface="Times New Roman" pitchFamily="18" charset="0"/>
              </a:rPr>
              <a:t>Giả </a:t>
            </a:r>
            <a:r>
              <a:rPr lang="vi-VN" sz="2000">
                <a:latin typeface="Times New Roman" pitchFamily="18" charset="0"/>
                <a:cs typeface="Times New Roman" pitchFamily="18" charset="0"/>
              </a:rPr>
              <a:t>sử </a:t>
            </a:r>
            <a:r>
              <a:rPr lang="en-US" sz="2000" smtClean="0">
                <a:latin typeface="Times New Roman" pitchFamily="18" charset="0"/>
                <a:cs typeface="Times New Roman" pitchFamily="18" charset="0"/>
              </a:rPr>
              <a:t>ta</a:t>
            </a:r>
            <a:r>
              <a:rPr lang="vi-VN" sz="2000" smtClean="0">
                <a:latin typeface="Times New Roman" pitchFamily="18" charset="0"/>
                <a:cs typeface="Times New Roman" pitchFamily="18" charset="0"/>
              </a:rPr>
              <a:t> </a:t>
            </a:r>
            <a:r>
              <a:rPr lang="vi-VN" sz="2000">
                <a:latin typeface="Times New Roman" pitchFamily="18" charset="0"/>
                <a:cs typeface="Times New Roman" pitchFamily="18" charset="0"/>
              </a:rPr>
              <a:t>có </a:t>
            </a:r>
            <a:r>
              <a:rPr lang="vi-VN" sz="2000" smtClean="0">
                <a:latin typeface="Times New Roman" pitchFamily="18" charset="0"/>
                <a:cs typeface="Times New Roman" pitchFamily="18" charset="0"/>
              </a:rPr>
              <a:t>một </a:t>
            </a:r>
            <a:r>
              <a:rPr lang="vi-VN" sz="2000">
                <a:latin typeface="Times New Roman" pitchFamily="18" charset="0"/>
                <a:cs typeface="Times New Roman" pitchFamily="18" charset="0"/>
              </a:rPr>
              <a:t>tập tin </a:t>
            </a:r>
            <a:r>
              <a:rPr lang="vi-VN" sz="2000" b="1">
                <a:latin typeface="Times New Roman" pitchFamily="18" charset="0"/>
                <a:cs typeface="Times New Roman" pitchFamily="18" charset="0"/>
              </a:rPr>
              <a:t>demo_file.txt</a:t>
            </a:r>
            <a:r>
              <a:rPr lang="vi-VN" sz="2000">
                <a:latin typeface="Times New Roman" pitchFamily="18" charset="0"/>
                <a:cs typeface="Times New Roman" pitchFamily="18" charset="0"/>
              </a:rPr>
              <a:t> với nội dung như sau</a:t>
            </a:r>
            <a:r>
              <a:rPr lang="vi-VN" sz="2000" smtClean="0">
                <a:latin typeface="Times New Roman" pitchFamily="18" charset="0"/>
                <a:cs typeface="Times New Roman" pitchFamily="18" charset="0"/>
              </a:rPr>
              <a:t>:</a:t>
            </a:r>
            <a:endParaRPr lang="en-US" sz="2000" smtClean="0">
              <a:latin typeface="Times New Roman" pitchFamily="18" charset="0"/>
              <a:cs typeface="Times New Roman" pitchFamily="18" charset="0"/>
            </a:endParaRPr>
          </a:p>
          <a:p>
            <a:pPr marL="0" indent="0">
              <a:lnSpc>
                <a:spcPct val="150000"/>
              </a:lnSpc>
              <a:buNone/>
            </a:pPr>
            <a:r>
              <a:rPr lang="en-US" sz="2000" smtClean="0">
                <a:latin typeface="Times New Roman" pitchFamily="18" charset="0"/>
                <a:cs typeface="Times New Roman" pitchFamily="18" charset="0"/>
              </a:rPr>
              <a:t>	Hello </a:t>
            </a:r>
            <a:r>
              <a:rPr lang="en-US" sz="2000">
                <a:latin typeface="Times New Roman" pitchFamily="18" charset="0"/>
                <a:cs typeface="Times New Roman" pitchFamily="18" charset="0"/>
              </a:rPr>
              <a:t>all</a:t>
            </a:r>
            <a:r>
              <a:rPr lang="en-US" sz="2000" smtClean="0">
                <a:latin typeface="Times New Roman" pitchFamily="18" charset="0"/>
                <a:cs typeface="Times New Roman" pitchFamily="18" charset="0"/>
              </a:rPr>
              <a:t>!</a:t>
            </a:r>
          </a:p>
          <a:p>
            <a:pPr marL="0" indent="0">
              <a:lnSpc>
                <a:spcPct val="150000"/>
              </a:lnSpc>
              <a:buNone/>
            </a:pPr>
            <a:r>
              <a:rPr lang="en-US" sz="2000" smtClean="0">
                <a:latin typeface="Times New Roman" pitchFamily="18" charset="0"/>
                <a:cs typeface="Times New Roman" pitchFamily="18" charset="0"/>
              </a:rPr>
              <a:t>	Welcome </a:t>
            </a:r>
            <a:r>
              <a:rPr lang="en-US" sz="2000">
                <a:latin typeface="Times New Roman" pitchFamily="18" charset="0"/>
                <a:cs typeface="Times New Roman" pitchFamily="18" charset="0"/>
              </a:rPr>
              <a:t>to STDIO</a:t>
            </a:r>
            <a:r>
              <a:rPr lang="en-US" sz="2000" smtClean="0">
                <a:latin typeface="Times New Roman" pitchFamily="18" charset="0"/>
                <a:cs typeface="Times New Roman" pitchFamily="18" charset="0"/>
              </a:rPr>
              <a:t>.</a:t>
            </a:r>
          </a:p>
          <a:p>
            <a:pPr>
              <a:lnSpc>
                <a:spcPct val="150000"/>
              </a:lnSpc>
              <a:buFont typeface="Wingdings" pitchFamily="2" charset="2"/>
              <a:buChar char="v"/>
            </a:pPr>
            <a:r>
              <a:rPr lang="en-US" sz="2000" smtClean="0">
                <a:latin typeface="Times New Roman" pitchFamily="18" charset="0"/>
                <a:cs typeface="Times New Roman" pitchFamily="18" charset="0"/>
              </a:rPr>
              <a:t> </a:t>
            </a:r>
            <a:r>
              <a:rPr lang="vi-VN" sz="2000" smtClean="0">
                <a:latin typeface="Times New Roman" pitchFamily="18" charset="0"/>
                <a:cs typeface="Times New Roman" pitchFamily="18" charset="0"/>
              </a:rPr>
              <a:t>Có </a:t>
            </a:r>
            <a:r>
              <a:rPr lang="vi-VN" sz="2000">
                <a:latin typeface="Times New Roman" pitchFamily="18" charset="0"/>
                <a:cs typeface="Times New Roman" pitchFamily="18" charset="0"/>
              </a:rPr>
              <a:t>nhiều phương thức để đọc được dữ liệu từ file. </a:t>
            </a:r>
            <a:endParaRPr lang="en-US" sz="2000" smtClean="0">
              <a:latin typeface="Times New Roman" pitchFamily="18" charset="0"/>
              <a:cs typeface="Times New Roman" pitchFamily="18" charset="0"/>
            </a:endParaRPr>
          </a:p>
          <a:p>
            <a:pPr>
              <a:lnSpc>
                <a:spcPct val="150000"/>
              </a:lnSpc>
              <a:buFont typeface="Wingdings" pitchFamily="2" charset="2"/>
              <a:buChar char="v"/>
            </a:pPr>
            <a:r>
              <a:rPr lang="en-US" sz="2000" smtClean="0">
                <a:latin typeface="Times New Roman" pitchFamily="18" charset="0"/>
                <a:cs typeface="Times New Roman" pitchFamily="18" charset="0"/>
              </a:rPr>
              <a:t> </a:t>
            </a:r>
            <a:r>
              <a:rPr lang="vi-VN" sz="2000" smtClean="0">
                <a:latin typeface="Times New Roman" pitchFamily="18" charset="0"/>
                <a:cs typeface="Times New Roman" pitchFamily="18" charset="0"/>
              </a:rPr>
              <a:t>Dưới </a:t>
            </a:r>
            <a:r>
              <a:rPr lang="vi-VN" sz="2000">
                <a:latin typeface="Times New Roman" pitchFamily="18" charset="0"/>
                <a:cs typeface="Times New Roman" pitchFamily="18" charset="0"/>
              </a:rPr>
              <a:t>đây </a:t>
            </a:r>
            <a:r>
              <a:rPr lang="en-US" sz="2000" smtClean="0">
                <a:latin typeface="Times New Roman" pitchFamily="18" charset="0"/>
                <a:cs typeface="Times New Roman" pitchFamily="18" charset="0"/>
              </a:rPr>
              <a:t>ta đưa ra </a:t>
            </a:r>
            <a:r>
              <a:rPr lang="vi-VN" sz="2000" smtClean="0">
                <a:latin typeface="Times New Roman" pitchFamily="18" charset="0"/>
                <a:cs typeface="Times New Roman" pitchFamily="18" charset="0"/>
              </a:rPr>
              <a:t>vài </a:t>
            </a:r>
            <a:r>
              <a:rPr lang="vi-VN" sz="2000">
                <a:latin typeface="Times New Roman" pitchFamily="18" charset="0"/>
                <a:cs typeface="Times New Roman" pitchFamily="18" charset="0"/>
              </a:rPr>
              <a:t>cách đọc file </a:t>
            </a:r>
            <a:r>
              <a:rPr lang="vi-VN" sz="2000" smtClean="0">
                <a:latin typeface="Times New Roman" pitchFamily="18" charset="0"/>
                <a:cs typeface="Times New Roman" pitchFamily="18" charset="0"/>
              </a:rPr>
              <a:t>cần thiết</a:t>
            </a:r>
            <a:r>
              <a:rPr lang="en-US" sz="2000" smtClean="0">
                <a:latin typeface="Times New Roman" pitchFamily="18" charset="0"/>
                <a:cs typeface="Times New Roman" pitchFamily="18" charset="0"/>
              </a:rPr>
              <a:t>:</a:t>
            </a:r>
          </a:p>
          <a:p>
            <a:pPr marL="0" indent="0">
              <a:lnSpc>
                <a:spcPct val="150000"/>
              </a:lnSpc>
              <a:buNone/>
            </a:pPr>
            <a:endParaRPr lang="en-US" sz="2000">
              <a:latin typeface="Times New Roman" pitchFamily="18" charset="0"/>
              <a:cs typeface="Times New Roman" pitchFamily="18" charset="0"/>
            </a:endParaRPr>
          </a:p>
        </p:txBody>
      </p:sp>
      <p:sp>
        <p:nvSpPr>
          <p:cNvPr id="6" name="Title 1"/>
          <p:cNvSpPr txBox="1">
            <a:spLocks/>
          </p:cNvSpPr>
          <p:nvPr/>
        </p:nvSpPr>
        <p:spPr>
          <a:xfrm>
            <a:off x="574432" y="521678"/>
            <a:ext cx="10972800" cy="9906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r>
              <a:rPr lang="en-US" b="1" smtClean="0">
                <a:solidFill>
                  <a:srgbClr val="FF0000"/>
                </a:solidFill>
                <a:latin typeface="Times New Roman" pitchFamily="18" charset="0"/>
                <a:cs typeface="Times New Roman" pitchFamily="18" charset="0"/>
              </a:rPr>
              <a:t>4.</a:t>
            </a:r>
            <a:r>
              <a:rPr lang="vi-VN" b="1" smtClean="0">
                <a:solidFill>
                  <a:srgbClr val="FF0000"/>
                </a:solidFill>
                <a:latin typeface="Times New Roman" pitchFamily="18" charset="0"/>
                <a:cs typeface="Times New Roman" pitchFamily="18" charset="0"/>
              </a:rPr>
              <a:t> </a:t>
            </a:r>
            <a:r>
              <a:rPr lang="en-US" b="1" smtClean="0">
                <a:solidFill>
                  <a:srgbClr val="FF0000"/>
                </a:solidFill>
                <a:latin typeface="Times New Roman" pitchFamily="18" charset="0"/>
                <a:cs typeface="Times New Roman" pitchFamily="18" charset="0"/>
              </a:rPr>
              <a:t>Đọc file</a:t>
            </a:r>
            <a:endParaRPr lang="en-US" b="1">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02793718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3FFEA69D462A8489DC53120FA1A5AC4" ma:contentTypeVersion="10" ma:contentTypeDescription="Create a new document." ma:contentTypeScope="" ma:versionID="65153b35747b693194d89cdcdb3aa034">
  <xsd:schema xmlns:xsd="http://www.w3.org/2001/XMLSchema" xmlns:xs="http://www.w3.org/2001/XMLSchema" xmlns:p="http://schemas.microsoft.com/office/2006/metadata/properties" xmlns:ns2="880cd698-c4b2-49e1-962a-9df8954da891" xmlns:ns3="5b1d5ade-89ff-4f2a-a121-12e764170acd" targetNamespace="http://schemas.microsoft.com/office/2006/metadata/properties" ma:root="true" ma:fieldsID="6c9e15969a1c30fb368d38c88c6feda5" ns2:_="" ns3:_="">
    <xsd:import namespace="880cd698-c4b2-49e1-962a-9df8954da891"/>
    <xsd:import namespace="5b1d5ade-89ff-4f2a-a121-12e764170ac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80cd698-c4b2-49e1-962a-9df8954da8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b1d5ade-89ff-4f2a-a121-12e764170acd"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43E23DE-AB27-4D82-8C31-D22132BF5B58}">
  <ds:schemaRefs>
    <ds:schemaRef ds:uri="http://schemas.microsoft.com/office/infopath/2007/PartnerControls"/>
    <ds:schemaRef ds:uri="http://schemas.microsoft.com/office/2006/documentManagement/types"/>
    <ds:schemaRef ds:uri="http://schemas.microsoft.com/office/2006/metadata/properties"/>
    <ds:schemaRef ds:uri="http://purl.org/dc/elements/1.1/"/>
    <ds:schemaRef ds:uri="5b1d5ade-89ff-4f2a-a121-12e764170acd"/>
    <ds:schemaRef ds:uri="http://purl.org/dc/dcmitype/"/>
    <ds:schemaRef ds:uri="http://purl.org/dc/terms/"/>
    <ds:schemaRef ds:uri="http://schemas.openxmlformats.org/package/2006/metadata/core-properties"/>
    <ds:schemaRef ds:uri="880cd698-c4b2-49e1-962a-9df8954da891"/>
    <ds:schemaRef ds:uri="http://www.w3.org/XML/1998/namespace"/>
  </ds:schemaRefs>
</ds:datastoreItem>
</file>

<file path=customXml/itemProps2.xml><?xml version="1.0" encoding="utf-8"?>
<ds:datastoreItem xmlns:ds="http://schemas.openxmlformats.org/officeDocument/2006/customXml" ds:itemID="{5A9F93DB-8BAE-4DA9-A642-50120CB0C3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80cd698-c4b2-49e1-962a-9df8954da891"/>
    <ds:schemaRef ds:uri="5b1d5ade-89ff-4f2a-a121-12e764170ac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5F46CE2-98CE-4FAB-8B65-B5DB3D0088A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Clarity</Template>
  <TotalTime>1484</TotalTime>
  <Words>3026</Words>
  <Application>Microsoft Office PowerPoint</Application>
  <PresentationFormat>Widescreen</PresentationFormat>
  <Paragraphs>452</Paragraphs>
  <Slides>37</Slides>
  <Notes>20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微软雅黑</vt:lpstr>
      <vt:lpstr>Arial</vt:lpstr>
      <vt:lpstr>Calibri</vt:lpstr>
      <vt:lpstr>Cambria</vt:lpstr>
      <vt:lpstr>等线</vt:lpstr>
      <vt:lpstr>方正舒体</vt:lpstr>
      <vt:lpstr>Tahoma</vt:lpstr>
      <vt:lpstr>Times New Roman</vt:lpstr>
      <vt:lpstr>Wingdings</vt:lpstr>
      <vt:lpstr>经典综艺体简</vt:lpstr>
      <vt:lpstr>Clarity</vt:lpstr>
      <vt:lpstr>PowerPoint Presentation</vt:lpstr>
      <vt:lpstr>PowerPoint Presentation</vt:lpstr>
      <vt:lpstr>1. Giới thiệu</vt:lpstr>
      <vt:lpstr>2. Khái niệm về file</vt:lpstr>
      <vt:lpstr>   3. Mở file . . </vt:lpstr>
      <vt:lpstr>  3. Mở file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4. Đọc file. </vt:lpstr>
      <vt:lpstr> 4. Đọc file. </vt:lpstr>
      <vt:lpstr>PowerPoint Presentation</vt:lpstr>
      <vt:lpstr>PowerPoint Presentation</vt:lpstr>
      <vt:lpstr>5. Ghi file</vt:lpstr>
      <vt:lpstr> 6. Đóng file. </vt:lpstr>
      <vt:lpstr> 6. Đóng file. </vt:lpstr>
      <vt:lpstr> 6. Đóng file. </vt:lpstr>
      <vt:lpstr> 6. Directory </vt:lpstr>
      <vt:lpstr> 7. Đọc file excel </vt:lpstr>
      <vt:lpstr> 7. Đọc file excel </vt:lpstr>
      <vt:lpstr> 7. Đọc file excel </vt:lpstr>
      <vt:lpstr> 1. Xử lý ngoại lệ </vt:lpstr>
      <vt:lpstr> 1. Xử lý ngoại lệ </vt:lpstr>
      <vt:lpstr> 1. Xử lý ngoại lệ </vt:lpstr>
      <vt:lpstr> 1. Xử lý ngoại lệ </vt:lpstr>
      <vt:lpstr> 1. Xử lý ngoại lệ </vt:lpstr>
      <vt:lpstr> 1. Xử lý ngoại lệ </vt:lpstr>
      <vt:lpstr> 1. Xử lý ngoại lệ </vt:lpstr>
      <vt:lpstr> 1. Xử lý ngoại lệ </vt:lpstr>
      <vt:lpstr> 1. Xử lý ngoại lệ </vt:lpstr>
      <vt:lpstr> 10. Practice </vt:lpstr>
      <vt:lpstr> 11. Lời kết.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Nguyễn Minh Tân - Khoa CNTT</cp:lastModifiedBy>
  <cp:revision>159</cp:revision>
  <dcterms:created xsi:type="dcterms:W3CDTF">2017-09-22T08:16:39Z</dcterms:created>
  <dcterms:modified xsi:type="dcterms:W3CDTF">2020-11-02T01:34:11Z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0x010100B3FFEA69D462A8489DC53120FA1A5AC4</vt:lpwstr>
  </property>
</Properties>
</file>

<file path=docProps/thumbnail.jpeg>
</file>